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7" r:id="rId14"/>
    <p:sldId id="269" r:id="rId15"/>
    <p:sldId id="270" r:id="rId16"/>
    <p:sldId id="271" r:id="rId17"/>
    <p:sldId id="273" r:id="rId18"/>
    <p:sldId id="257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örkem Güngör" initials="GG" lastIdx="1" clrIdx="0">
    <p:extLst>
      <p:ext uri="{19B8F6BF-5375-455C-9EA6-DF929625EA0E}">
        <p15:presenceInfo xmlns:p15="http://schemas.microsoft.com/office/powerpoint/2012/main" userId="Görkem Güngö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2074" autoAdjust="0"/>
  </p:normalViewPr>
  <p:slideViewPr>
    <p:cSldViewPr snapToGrid="0">
      <p:cViewPr varScale="1">
        <p:scale>
          <a:sx n="74" d="100"/>
          <a:sy n="74" d="100"/>
        </p:scale>
        <p:origin x="117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83773-C69E-463F-A6E6-E533FFE639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D011F-53FD-4C46-82A0-09936969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https://climatescenarios.org/primer/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Mourik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Sonetti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Robison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A. V. (2021).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not? How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storytelling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November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2020), 101940. https://doi.org/10.1016/j.erss.2021.101940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05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Depledge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Gibbins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Kohler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Rockström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Scheffer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Schellnhuber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Steffen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W., &amp; Lenton, T. M. (2022).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Endgame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catastrophic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Proceedings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Academy of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119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(34), 1–9. https://doi.org/10.1073/pnas.2108146119</a:t>
            </a:r>
          </a:p>
          <a:p>
            <a:r>
              <a:rPr lang="tr-TR" dirty="0"/>
              <a:t>https://www.science.org/doi/10.1126/science.1169473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52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https://www.biointeractive.org/classroom-resources/understanding-global-change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3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Qiu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Daioglou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McQueen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de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H.-S.,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Harmsen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Wilcox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Bardow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(2022).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trade-offs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2100.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Communications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(1), 3635. https://doi.org/10.1038/s41467-022-31146-1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22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Oomen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Hajer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Pelzer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Vuuren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(2022).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1.5 °C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133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193–202. https://doi.org/10.1016/j.envsci.2022.03.024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Roelfsema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Soest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L., den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Elzen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de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Coninck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Kuramochi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Harmsen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Dafnomilis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Höhne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Vuuren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P. (2022).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IMAGE: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policy-modelling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135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(May), 104–116. https://doi.org/10.1016/j.envsci.2022.05.001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8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Kuramochi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Smit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Roelfsema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Hsu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Weinfurter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Hale,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Fekete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Lütkehermöller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Villafranca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Casas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Nascimento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Höhne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(2021).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course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cooperative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initiatives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232–250. https://doi.org/10.1080/14693062.2020.1806021</a:t>
            </a:r>
          </a:p>
          <a:p>
            <a:r>
              <a:rPr lang="tr-TR" dirty="0"/>
              <a:t>https://www.eumayors.eu/plans-and-actions/cities-energy-saving-sprint.html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Ringkjøb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H.-K.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Haugan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Solbrekke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 M. (2018).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renewables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Renewable and Sustainable Energy Reviews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440–459. https://doi.org/10.1016/j.rser.2018.08.002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38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Uğur Soytaş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6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https://learnweather.com/basic-weather/atmosphere-where-do-thunderstorms-live-mk/</a:t>
            </a:r>
          </a:p>
          <a:p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Stephan, C.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 P.,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Jakob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 (2020).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Gravity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Influences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Mesoscale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Divergence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Geophysical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(1). https://doi.org/10.1029/2019GL086539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https://doi.org/10.21036/LTPUB10825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Sovacool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Martiskainen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&amp; Baker, L. (2020). Beyond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multidimensional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co-benefits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Europe.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Ecological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169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August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2019), 106529. https://doi.org/10.1016/j.ecolecon.2019.106529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23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Jones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Friedlingstein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Gasser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Rogelj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Vuuren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Canadell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Cowie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Jackson, R.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Jonas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Kriegler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Littleton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A., Milne,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Shrestha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Smith,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Torvanger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Wiltshire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(2016).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Earth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(9), 095012. https://doi.org/10.1088/1748-9326/11/9/095012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6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https://data.ene.iiasa.ac.at/ar6/#/about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78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https://tntcat.iiasa.ac.at/RcpDb/dsd?Action=htmlpage&amp;page=compare</a:t>
            </a:r>
          </a:p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Rogelj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Meinshausen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Zilliacus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J. J.,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(2017).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Paris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uncertainties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Communications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(1), 15748. https://doi.org/10.1038/ncomms15748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87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https://climatescenarios.org/primer/climate-impacts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Vinca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Parkinson,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Burek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Diuana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Ilyas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Köberle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Staffell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Pfenninger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Muhammad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Schaeffer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Wada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Djilali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(2020).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(NEST) v1.0: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multi-scale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Geoscientific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Development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1095–1121. https://doi.org/10.5194/gmd-13-1095-2020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4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https://manager.ece.iiasa.ac.at/services/overview/public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Gidden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Orthofer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Pimmer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Kushin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Vinca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Mastrucci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 (2019).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MESSAGEix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ix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ixmp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cross-cutting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Software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2018), 143–156. https://doi.org/https://doi.org/10.1016/j.envsoft.2018.11.012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66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https://www.apa.org/science/about/publications/climate-crisis-action-plan.pdf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Fischhoff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(2020).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integral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1–15. https://doi.org/10.1017/bpp.2020.38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13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Nicholls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Meinshausen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Lewis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Smith, C.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Forster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Fuglestvedt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Rogelj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Kikstra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 (2022).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IPCC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Emulators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SR1.5 and AR6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Unraveled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Geophysical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(20), 1–11. https://doi.org/10.1029/2022GL099788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4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2 PowerPoint title banner_v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87680" y="4350077"/>
            <a:ext cx="11216640" cy="9144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487680" y="3108958"/>
            <a:ext cx="11216640" cy="914401"/>
          </a:xfrm>
        </p:spPr>
        <p:txBody>
          <a:bodyPr anchor="t"/>
          <a:lstStyle>
            <a:lvl1pPr algn="ctr"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5342818"/>
            <a:ext cx="12192000" cy="151518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indent="-219075"/>
            <a:endParaRPr lang="en-US" sz="180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F34F12-6531-4803-A86E-3D09C7C2D6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8" y="1694266"/>
            <a:ext cx="3153103" cy="8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371600"/>
            <a:ext cx="11216640" cy="4937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011680"/>
            <a:ext cx="11216640" cy="1371600"/>
          </a:xfrm>
        </p:spPr>
        <p:txBody>
          <a:bodyPr anchor="ctr"/>
          <a:lstStyle>
            <a:lvl1pPr algn="ctr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3383280"/>
            <a:ext cx="11216640" cy="1554480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16152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880"/>
            <a:ext cx="11216640" cy="9144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9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Başlık v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87680" y="1371600"/>
            <a:ext cx="11216640" cy="4935538"/>
          </a:xfrm>
        </p:spPr>
        <p:txBody>
          <a:bodyPr/>
          <a:lstStyle/>
          <a:p>
            <a:r>
              <a:rPr lang="tr-TR"/>
              <a:t>Grafik eklemek için simgeye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" cy="10972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19075" indent="-219075"/>
            <a:endParaRPr lang="en-US" sz="160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5689601" y="6594476"/>
            <a:ext cx="810684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fld id="{324FBA8B-C479-4BF9-A515-8ED623D42A4A}" type="slidenum">
              <a:rPr lang="en-US" sz="1000">
                <a:solidFill>
                  <a:srgbClr val="4D4D4D"/>
                </a:solidFill>
              </a:rPr>
              <a:pPr/>
              <a:t>‹#›</a:t>
            </a:fld>
            <a:endParaRPr lang="en-US" sz="1000">
              <a:solidFill>
                <a:srgbClr val="4D4D4D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680" y="182563"/>
            <a:ext cx="11216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680" y="1371600"/>
            <a:ext cx="1121664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ungor@enerji.gov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2128B945-EBC8-47C8-AB68-DCB0FBE38E2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tr-TR" dirty="0"/>
              <a:t>Görkem Güngör</a:t>
            </a:r>
          </a:p>
          <a:p>
            <a:r>
              <a:rPr lang="tr-TR" dirty="0"/>
              <a:t>E-mail: </a:t>
            </a:r>
            <a:r>
              <a:rPr lang="tr-TR" dirty="0">
                <a:hlinkClick r:id="rId2"/>
              </a:rPr>
              <a:t>ggungor@enerji.gov.tr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Unvan 2">
            <a:extLst>
              <a:ext uri="{FF2B5EF4-FFF2-40B4-BE49-F238E27FC236}">
                <a16:creationId xmlns:a16="http://schemas.microsoft.com/office/drawing/2014/main" id="{1C7CB7C3-F74A-4993-96B3-0AD2DB335D73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tr-TR" dirty="0"/>
              <a:t>Energy and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Modeling</a:t>
            </a:r>
            <a:r>
              <a:rPr lang="tr-TR" dirty="0"/>
              <a:t> </a:t>
            </a:r>
            <a:r>
              <a:rPr lang="tr-TR" dirty="0" err="1"/>
              <a:t>Methods</a:t>
            </a:r>
            <a:r>
              <a:rPr lang="tr-TR" dirty="0"/>
              <a:t>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6DDD58-A8BE-45A9-8E5A-F2A49B5E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Behavior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E56CE3-BB69-4B43-BEAF-E2BB32DA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371600"/>
            <a:ext cx="5486400" cy="4935538"/>
          </a:xfrm>
        </p:spPr>
        <p:txBody>
          <a:bodyPr/>
          <a:lstStyle/>
          <a:p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policy</a:t>
            </a:r>
            <a:r>
              <a:rPr lang="tr-TR" sz="2400" dirty="0"/>
              <a:t> </a:t>
            </a:r>
            <a:r>
              <a:rPr lang="tr-TR" sz="2400" dirty="0" err="1"/>
              <a:t>making</a:t>
            </a:r>
            <a:r>
              <a:rPr lang="tr-TR" sz="2400" dirty="0"/>
              <a:t> has </a:t>
            </a:r>
            <a:r>
              <a:rPr lang="tr-TR" sz="2400" dirty="0" err="1"/>
              <a:t>been</a:t>
            </a:r>
            <a:r>
              <a:rPr lang="tr-TR" sz="2400" dirty="0"/>
              <a:t> </a:t>
            </a:r>
            <a:r>
              <a:rPr lang="tr-TR" sz="2400" dirty="0" err="1"/>
              <a:t>influenced</a:t>
            </a:r>
            <a:r>
              <a:rPr lang="tr-TR" sz="2400" dirty="0"/>
              <a:t> </a:t>
            </a:r>
            <a:r>
              <a:rPr lang="tr-TR" sz="2400" dirty="0" err="1"/>
              <a:t>more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physical</a:t>
            </a:r>
            <a:r>
              <a:rPr lang="tr-TR" sz="2400" dirty="0"/>
              <a:t> </a:t>
            </a:r>
            <a:r>
              <a:rPr lang="tr-TR" sz="2400" dirty="0" err="1"/>
              <a:t>sciences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current</a:t>
            </a:r>
            <a:r>
              <a:rPr lang="tr-TR" sz="2400" dirty="0"/>
              <a:t> </a:t>
            </a:r>
            <a:r>
              <a:rPr lang="tr-TR" sz="2400" dirty="0" err="1"/>
              <a:t>efforts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balancing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social</a:t>
            </a:r>
            <a:r>
              <a:rPr lang="tr-TR" sz="2400" dirty="0"/>
              <a:t> </a:t>
            </a:r>
            <a:r>
              <a:rPr lang="tr-TR" sz="2400" dirty="0" err="1"/>
              <a:t>sciences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humanities</a:t>
            </a:r>
            <a:endParaRPr lang="tr-TR" sz="2400" dirty="0"/>
          </a:p>
          <a:p>
            <a:r>
              <a:rPr lang="tr-TR" sz="2400" dirty="0" err="1"/>
              <a:t>Research</a:t>
            </a:r>
            <a:r>
              <a:rPr lang="tr-TR" sz="2400" dirty="0"/>
              <a:t> </a:t>
            </a:r>
            <a:r>
              <a:rPr lang="tr-TR" sz="2400" dirty="0" err="1"/>
              <a:t>agendas</a:t>
            </a:r>
            <a:r>
              <a:rPr lang="tr-TR" sz="2400" dirty="0"/>
              <a:t> </a:t>
            </a:r>
            <a:r>
              <a:rPr lang="tr-TR" sz="2400" dirty="0" err="1"/>
              <a:t>include</a:t>
            </a:r>
            <a:r>
              <a:rPr lang="tr-TR" sz="2400" dirty="0"/>
              <a:t> </a:t>
            </a:r>
          </a:p>
          <a:p>
            <a:pPr lvl="1"/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identification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characterization</a:t>
            </a:r>
            <a:r>
              <a:rPr lang="tr-TR" sz="2400" dirty="0"/>
              <a:t> of </a:t>
            </a:r>
            <a:r>
              <a:rPr lang="tr-TR" sz="2400" dirty="0" err="1"/>
              <a:t>subjective</a:t>
            </a:r>
            <a:r>
              <a:rPr lang="tr-TR" sz="2400" dirty="0"/>
              <a:t> </a:t>
            </a:r>
            <a:r>
              <a:rPr lang="tr-TR" sz="2400" dirty="0" err="1"/>
              <a:t>information</a:t>
            </a:r>
            <a:r>
              <a:rPr lang="tr-TR" sz="2400" dirty="0"/>
              <a:t>, </a:t>
            </a:r>
          </a:p>
          <a:p>
            <a:pPr lvl="1"/>
            <a:r>
              <a:rPr lang="tr-TR" sz="2400" dirty="0" err="1"/>
              <a:t>Understanding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improving</a:t>
            </a:r>
            <a:r>
              <a:rPr lang="tr-TR" sz="2400" dirty="0"/>
              <a:t> </a:t>
            </a:r>
            <a:r>
              <a:rPr lang="tr-TR" sz="2400" dirty="0" err="1"/>
              <a:t>public</a:t>
            </a:r>
            <a:r>
              <a:rPr lang="tr-TR" sz="2400" dirty="0"/>
              <a:t> </a:t>
            </a:r>
            <a:r>
              <a:rPr lang="tr-TR" sz="2400" dirty="0" err="1"/>
              <a:t>perception,and</a:t>
            </a:r>
            <a:r>
              <a:rPr lang="tr-TR" sz="2400" dirty="0"/>
              <a:t> </a:t>
            </a:r>
          </a:p>
          <a:p>
            <a:pPr lvl="1"/>
            <a:r>
              <a:rPr lang="tr-TR" sz="2400"/>
              <a:t>Clarifying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evaluating</a:t>
            </a:r>
            <a:r>
              <a:rPr lang="tr-TR" sz="2400" dirty="0"/>
              <a:t> </a:t>
            </a:r>
            <a:r>
              <a:rPr lang="tr-TR" sz="2400" dirty="0" err="1"/>
              <a:t>possible</a:t>
            </a:r>
            <a:r>
              <a:rPr lang="tr-TR" sz="2400" dirty="0"/>
              <a:t> </a:t>
            </a:r>
            <a:r>
              <a:rPr lang="tr-TR" sz="2400" dirty="0" err="1"/>
              <a:t>action</a:t>
            </a:r>
            <a:r>
              <a:rPr lang="tr-TR" sz="2400" dirty="0"/>
              <a:t> </a:t>
            </a:r>
            <a:r>
              <a:rPr lang="tr-TR" sz="2400" dirty="0" err="1"/>
              <a:t>options</a:t>
            </a:r>
            <a:r>
              <a:rPr lang="tr-TR" sz="2400" dirty="0"/>
              <a:t>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8CEA5FB2-E0AB-4CAB-AB24-C20F7A89D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0" y="2430699"/>
            <a:ext cx="5486400" cy="28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286B9C3-3905-4D77-AC60-B077B488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Modeling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12F769-C11D-4FDF-8035-3F76C351B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underlying</a:t>
            </a:r>
            <a:r>
              <a:rPr lang="tr-TR" sz="2400" dirty="0"/>
              <a:t> </a:t>
            </a:r>
            <a:r>
              <a:rPr lang="tr-TR" sz="2400" dirty="0" err="1"/>
              <a:t>factors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IPCC </a:t>
            </a:r>
            <a:r>
              <a:rPr lang="tr-TR" sz="2400" dirty="0" err="1"/>
              <a:t>reports</a:t>
            </a:r>
            <a:r>
              <a:rPr lang="tr-TR" sz="2400" dirty="0"/>
              <a:t> can </a:t>
            </a:r>
            <a:r>
              <a:rPr lang="tr-TR" sz="2400" dirty="0" err="1"/>
              <a:t>change</a:t>
            </a:r>
            <a:r>
              <a:rPr lang="tr-TR" sz="2400" dirty="0"/>
              <a:t> in time </a:t>
            </a:r>
            <a:r>
              <a:rPr lang="tr-TR" sz="2400" dirty="0" err="1"/>
              <a:t>depending</a:t>
            </a:r>
            <a:r>
              <a:rPr lang="tr-TR" sz="2400" dirty="0"/>
              <a:t> on </a:t>
            </a:r>
            <a:r>
              <a:rPr lang="tr-TR" sz="2400" dirty="0" err="1"/>
              <a:t>current</a:t>
            </a:r>
            <a:r>
              <a:rPr lang="tr-TR" sz="2400" dirty="0"/>
              <a:t> </a:t>
            </a:r>
            <a:r>
              <a:rPr lang="tr-TR" sz="2400" dirty="0" err="1"/>
              <a:t>state</a:t>
            </a:r>
            <a:r>
              <a:rPr lang="tr-TR" sz="2400" dirty="0"/>
              <a:t> of </a:t>
            </a:r>
            <a:r>
              <a:rPr lang="tr-TR" sz="2400" dirty="0" err="1"/>
              <a:t>science</a:t>
            </a:r>
            <a:endParaRPr lang="tr-TR" sz="2400" dirty="0"/>
          </a:p>
          <a:p>
            <a:r>
              <a:rPr lang="tr-TR" sz="2400" dirty="0" err="1"/>
              <a:t>Increase</a:t>
            </a:r>
            <a:r>
              <a:rPr lang="tr-TR" sz="2400" dirty="0"/>
              <a:t> in </a:t>
            </a:r>
            <a:r>
              <a:rPr lang="tr-TR" sz="2400" dirty="0" err="1"/>
              <a:t>historical</a:t>
            </a:r>
            <a:r>
              <a:rPr lang="tr-TR" sz="2400" dirty="0"/>
              <a:t> </a:t>
            </a:r>
            <a:r>
              <a:rPr lang="tr-TR" sz="2400" dirty="0" err="1"/>
              <a:t>emissions</a:t>
            </a:r>
            <a:r>
              <a:rPr lang="tr-TR" sz="2400" dirty="0"/>
              <a:t> </a:t>
            </a:r>
            <a:r>
              <a:rPr lang="tr-TR" sz="2400" dirty="0" err="1"/>
              <a:t>used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modeling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compensated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short-term</a:t>
            </a:r>
            <a:r>
              <a:rPr lang="tr-TR" sz="2400" dirty="0"/>
              <a:t> </a:t>
            </a:r>
            <a:r>
              <a:rPr lang="tr-TR" sz="2400" dirty="0" err="1"/>
              <a:t>warming</a:t>
            </a:r>
            <a:r>
              <a:rPr lang="tr-TR" sz="2400" dirty="0"/>
              <a:t> </a:t>
            </a:r>
            <a:r>
              <a:rPr lang="tr-TR" sz="2400" dirty="0" err="1"/>
              <a:t>response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emissions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peak</a:t>
            </a:r>
            <a:r>
              <a:rPr lang="tr-TR" sz="2400" dirty="0"/>
              <a:t> </a:t>
            </a:r>
            <a:r>
              <a:rPr lang="tr-TR" sz="2400" dirty="0" err="1"/>
              <a:t>warming</a:t>
            </a:r>
            <a:r>
              <a:rPr lang="tr-TR" sz="2400" dirty="0"/>
              <a:t> </a:t>
            </a:r>
            <a:r>
              <a:rPr lang="tr-TR" sz="2400" dirty="0" err="1"/>
              <a:t>projections</a:t>
            </a:r>
            <a:r>
              <a:rPr lang="tr-TR" sz="2400" dirty="0"/>
              <a:t> in SR1.5 and AR6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consistent</a:t>
            </a:r>
            <a:r>
              <a:rPr lang="tr-TR" sz="2400" dirty="0"/>
              <a:t> </a:t>
            </a:r>
            <a:r>
              <a:rPr lang="tr-TR" sz="2400" dirty="0" err="1"/>
              <a:t>despite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usage</a:t>
            </a:r>
            <a:r>
              <a:rPr lang="tr-TR" sz="2400" dirty="0"/>
              <a:t> of </a:t>
            </a:r>
            <a:r>
              <a:rPr lang="tr-TR" sz="2400" dirty="0" err="1"/>
              <a:t>different</a:t>
            </a:r>
            <a:r>
              <a:rPr lang="tr-TR" sz="2400" dirty="0"/>
              <a:t> "</a:t>
            </a:r>
            <a:r>
              <a:rPr lang="tr-TR" sz="2400" dirty="0" err="1"/>
              <a:t>earth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emulators</a:t>
            </a:r>
            <a:r>
              <a:rPr lang="tr-TR" sz="2400" dirty="0"/>
              <a:t>"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D48373A-11F5-4250-8CD7-289F981393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3" y="1183646"/>
            <a:ext cx="5292863" cy="512349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E7F4A26-EC0E-4FD9-B94F-C7C2CA145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66" y="759853"/>
            <a:ext cx="6070739" cy="57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E331859-3984-4114-A6A9-B950B2BB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Climate</a:t>
            </a:r>
            <a:r>
              <a:rPr lang="tr-TR" dirty="0"/>
              <a:t> Extreme </a:t>
            </a:r>
            <a:r>
              <a:rPr lang="tr-TR" dirty="0" err="1"/>
              <a:t>Events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38E002-2AD2-4120-A538-7A399024D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784332" cy="4935538"/>
          </a:xfrm>
        </p:spPr>
        <p:txBody>
          <a:bodyPr/>
          <a:lstStyle/>
          <a:p>
            <a:r>
              <a:rPr lang="en-US" sz="2400" dirty="0"/>
              <a:t>What is the potential for climate change to drive mass extinction events?</a:t>
            </a:r>
            <a:endParaRPr lang="tr-TR" sz="2400" dirty="0"/>
          </a:p>
          <a:p>
            <a:r>
              <a:rPr lang="en-US" sz="2400" dirty="0"/>
              <a:t>What are the mechanisms that could result in human mass mortality </a:t>
            </a:r>
            <a:r>
              <a:rPr lang="en-US" sz="2400" dirty="0" err="1"/>
              <a:t>andmorbidity</a:t>
            </a:r>
            <a:r>
              <a:rPr lang="en-US" sz="2400" dirty="0"/>
              <a:t>?</a:t>
            </a:r>
            <a:endParaRPr lang="tr-TR" sz="2400" dirty="0"/>
          </a:p>
          <a:p>
            <a:r>
              <a:rPr lang="en-US" sz="2400" dirty="0"/>
              <a:t>What are human societies' vulnerabilities to climate- triggered risk cascades, such as from conflict, political </a:t>
            </a:r>
            <a:r>
              <a:rPr lang="en-US" sz="2400" dirty="0" err="1"/>
              <a:t>insta</a:t>
            </a:r>
            <a:r>
              <a:rPr lang="en-US" sz="2400" dirty="0"/>
              <a:t>- </a:t>
            </a:r>
            <a:r>
              <a:rPr lang="en-US" sz="2400" dirty="0" err="1"/>
              <a:t>bility</a:t>
            </a:r>
            <a:r>
              <a:rPr lang="en-US" sz="2400" dirty="0"/>
              <a:t>, and systemic financial risk?</a:t>
            </a:r>
            <a:endParaRPr lang="tr-TR" sz="2400" dirty="0"/>
          </a:p>
          <a:p>
            <a:r>
              <a:rPr lang="en-US" sz="2400" dirty="0"/>
              <a:t>How can these multiple strands of evidence</a:t>
            </a:r>
            <a:r>
              <a:rPr lang="tr-TR" sz="2400" dirty="0"/>
              <a:t> - </a:t>
            </a:r>
            <a:r>
              <a:rPr lang="en-US" sz="2400" dirty="0"/>
              <a:t>together with other global dangers</a:t>
            </a:r>
            <a:r>
              <a:rPr lang="tr-TR" sz="2400" dirty="0"/>
              <a:t> -</a:t>
            </a:r>
            <a:r>
              <a:rPr lang="en-US" sz="2400" dirty="0"/>
              <a:t> be usefully synthesized into an “integrated catastrophe assessment”?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A3FCAE4-1C8B-4174-A66A-204A75B528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91819" y="1096963"/>
            <a:ext cx="3735527" cy="52101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9E43D19-2430-4233-AB27-3DE24D54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11" y="530955"/>
            <a:ext cx="572532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0BD30B-4BAF-4AC3-B00E-AD2E7F3F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Earth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Modeling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2FC2DC-FDC7-4325-9C36-01588145F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651936" cy="493553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Humans burn hydrocarbons, that are buried deep in the Earth</a:t>
            </a:r>
            <a:endParaRPr lang="tr-TR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Deforestation removes the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carbon</a:t>
            </a:r>
            <a:r>
              <a:rPr lang="en-US" sz="2400" dirty="0">
                <a:solidFill>
                  <a:schemeClr val="tx1"/>
                </a:solidFill>
              </a:rPr>
              <a:t> reservoirs</a:t>
            </a:r>
            <a:endParaRPr lang="tr-TR" sz="2400" dirty="0">
              <a:solidFill>
                <a:schemeClr val="tx1"/>
              </a:solidFill>
            </a:endParaRPr>
          </a:p>
          <a:p>
            <a:r>
              <a:rPr lang="tr-TR" sz="2400" dirty="0">
                <a:solidFill>
                  <a:schemeClr val="tx1"/>
                </a:solidFill>
              </a:rPr>
              <a:t>C</a:t>
            </a:r>
            <a:r>
              <a:rPr lang="en-US" sz="2400" dirty="0" err="1">
                <a:solidFill>
                  <a:schemeClr val="tx1"/>
                </a:solidFill>
              </a:rPr>
              <a:t>learing</a:t>
            </a:r>
            <a:r>
              <a:rPr lang="en-US" sz="2400" dirty="0">
                <a:solidFill>
                  <a:schemeClr val="tx1"/>
                </a:solidFill>
              </a:rPr>
              <a:t> land with fire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for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converting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to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agriculture</a:t>
            </a:r>
            <a:r>
              <a:rPr lang="tr-TR" sz="2400" dirty="0">
                <a:solidFill>
                  <a:schemeClr val="tx1"/>
                </a:solidFill>
              </a:rPr>
              <a:t> and </a:t>
            </a:r>
            <a:r>
              <a:rPr lang="tr-TR" sz="2400" dirty="0" err="1">
                <a:solidFill>
                  <a:schemeClr val="tx1"/>
                </a:solidFill>
              </a:rPr>
              <a:t>degrad</a:t>
            </a:r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tr-TR" sz="2400" dirty="0" err="1">
                <a:solidFill>
                  <a:schemeClr val="tx1"/>
                </a:solidFill>
              </a:rPr>
              <a:t>tion</a:t>
            </a:r>
            <a:r>
              <a:rPr lang="tr-TR" sz="2400" dirty="0">
                <a:solidFill>
                  <a:schemeClr val="tx1"/>
                </a:solidFill>
              </a:rPr>
              <a:t> of </a:t>
            </a:r>
            <a:r>
              <a:rPr lang="tr-TR" sz="2400" dirty="0" err="1">
                <a:solidFill>
                  <a:schemeClr val="tx1"/>
                </a:solidFill>
              </a:rPr>
              <a:t>soil</a:t>
            </a:r>
            <a:r>
              <a:rPr lang="en-US" sz="2400" dirty="0">
                <a:solidFill>
                  <a:schemeClr val="tx1"/>
                </a:solidFill>
              </a:rPr>
              <a:t> under intensive agriculture</a:t>
            </a:r>
            <a:endParaRPr lang="tr-TR" sz="2400" dirty="0">
              <a:solidFill>
                <a:schemeClr val="tx1"/>
              </a:solidFill>
            </a:endParaRPr>
          </a:p>
          <a:p>
            <a:r>
              <a:rPr lang="tr-TR" sz="2400" dirty="0">
                <a:solidFill>
                  <a:schemeClr val="tx1"/>
                </a:solidFill>
              </a:rPr>
              <a:t>T</a:t>
            </a:r>
            <a:r>
              <a:rPr lang="en-US" sz="2400" dirty="0">
                <a:solidFill>
                  <a:schemeClr val="tx1"/>
                </a:solidFill>
              </a:rPr>
              <a:t>he atmospheric concentration of carbon dioxide increases</a:t>
            </a:r>
            <a:r>
              <a:rPr lang="tr-TR" sz="2400" dirty="0">
                <a:solidFill>
                  <a:schemeClr val="tx1"/>
                </a:solidFill>
              </a:rPr>
              <a:t>, </a:t>
            </a:r>
            <a:r>
              <a:rPr lang="tr-TR" sz="2400" dirty="0" err="1">
                <a:solidFill>
                  <a:schemeClr val="tx1"/>
                </a:solidFill>
              </a:rPr>
              <a:t>which</a:t>
            </a:r>
            <a:r>
              <a:rPr lang="tr-TR" sz="2400" dirty="0">
                <a:solidFill>
                  <a:schemeClr val="tx1"/>
                </a:solidFill>
              </a:rPr>
              <a:t> is </a:t>
            </a:r>
            <a:r>
              <a:rPr lang="tr-TR" sz="2400" dirty="0" err="1">
                <a:solidFill>
                  <a:schemeClr val="tx1"/>
                </a:solidFill>
              </a:rPr>
              <a:t>also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dissolved</a:t>
            </a:r>
            <a:r>
              <a:rPr lang="tr-TR" sz="2400" dirty="0">
                <a:solidFill>
                  <a:schemeClr val="tx1"/>
                </a:solidFill>
              </a:rPr>
              <a:t> in </a:t>
            </a:r>
            <a:r>
              <a:rPr lang="tr-TR" sz="2400" dirty="0" err="1">
                <a:solidFill>
                  <a:schemeClr val="tx1"/>
                </a:solidFill>
              </a:rPr>
              <a:t>the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ocean</a:t>
            </a:r>
            <a:r>
              <a:rPr lang="tr-TR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mak</a:t>
            </a:r>
            <a:r>
              <a:rPr lang="tr-TR" sz="2400" dirty="0" err="1">
                <a:solidFill>
                  <a:schemeClr val="tx1"/>
                </a:solidFill>
              </a:rPr>
              <a:t>ing</a:t>
            </a:r>
            <a:r>
              <a:rPr lang="en-US" sz="2400" dirty="0">
                <a:solidFill>
                  <a:schemeClr val="tx1"/>
                </a:solidFill>
              </a:rPr>
              <a:t> the ocean become more acidic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 more acidic ocean makes it harder to precipitate calcium carbonate from seawater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for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marine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species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tr-TR" sz="2400" dirty="0">
              <a:solidFill>
                <a:schemeClr val="tx1"/>
              </a:solidFill>
            </a:endParaRPr>
          </a:p>
        </p:txBody>
      </p:sp>
      <p:pic>
        <p:nvPicPr>
          <p:cNvPr id="5" name="Object 2" descr="preencoded.png">
            <a:extLst>
              <a:ext uri="{FF2B5EF4-FFF2-40B4-BE49-F238E27FC236}">
                <a16:creationId xmlns:a16="http://schemas.microsoft.com/office/drawing/2014/main" id="{80E287C5-8E92-4FBD-996D-F6823E37F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/>
          <a:stretch/>
        </p:blipFill>
        <p:spPr>
          <a:xfrm>
            <a:off x="6218238" y="1996789"/>
            <a:ext cx="5486400" cy="3685159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ADC637C7-3459-4984-8B27-C2CA60F43917}"/>
              </a:ext>
            </a:extLst>
          </p:cNvPr>
          <p:cNvSpPr/>
          <p:nvPr/>
        </p:nvSpPr>
        <p:spPr>
          <a:xfrm>
            <a:off x="7914324" y="1559712"/>
            <a:ext cx="2094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63636"/>
                </a:solidFill>
              </a:rPr>
              <a:t>Ocean Acidification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595D0C5-956C-4308-AAAF-7B22DEA2B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40" y="812640"/>
            <a:ext cx="5608320" cy="549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0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8C28FCA-9B66-4D4A-BE93-13A720E7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Net-</a:t>
            </a:r>
            <a:r>
              <a:rPr lang="tr-TR" dirty="0" err="1"/>
              <a:t>zero</a:t>
            </a:r>
            <a:r>
              <a:rPr lang="tr-TR" dirty="0"/>
              <a:t> </a:t>
            </a:r>
            <a:r>
              <a:rPr lang="tr-TR" dirty="0" err="1"/>
              <a:t>Carbon</a:t>
            </a:r>
            <a:r>
              <a:rPr lang="tr-TR" dirty="0"/>
              <a:t> </a:t>
            </a:r>
            <a:r>
              <a:rPr lang="tr-TR" dirty="0" err="1"/>
              <a:t>Emissions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E9DC55-E1EA-4A5B-B549-62E32AF518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E</a:t>
            </a:r>
            <a:r>
              <a:rPr lang="en-US" sz="2400" dirty="0" err="1"/>
              <a:t>lectricity</a:t>
            </a:r>
            <a:r>
              <a:rPr lang="en-US" sz="2400" dirty="0"/>
              <a:t> sector decarbonization and </a:t>
            </a:r>
            <a:r>
              <a:rPr lang="tr-TR" sz="2400" dirty="0" err="1"/>
              <a:t>direct</a:t>
            </a:r>
            <a:r>
              <a:rPr lang="tr-TR" sz="2400" dirty="0"/>
              <a:t> </a:t>
            </a:r>
            <a:r>
              <a:rPr lang="tr-TR" sz="2400" dirty="0" err="1"/>
              <a:t>air</a:t>
            </a:r>
            <a:r>
              <a:rPr lang="tr-TR" sz="2400" dirty="0"/>
              <a:t> </a:t>
            </a:r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capture</a:t>
            </a:r>
            <a:r>
              <a:rPr lang="tr-TR" sz="2400" dirty="0"/>
              <a:t> and </a:t>
            </a:r>
            <a:r>
              <a:rPr lang="tr-TR" sz="2400" dirty="0" err="1"/>
              <a:t>storage</a:t>
            </a:r>
            <a:r>
              <a:rPr lang="en-US" sz="2400" dirty="0"/>
              <a:t> </a:t>
            </a:r>
            <a:r>
              <a:rPr lang="tr-TR" sz="2400" dirty="0"/>
              <a:t>(DACCS) </a:t>
            </a:r>
            <a:r>
              <a:rPr lang="en-US" sz="2400" dirty="0"/>
              <a:t>technology improvements are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net-</a:t>
            </a:r>
            <a:r>
              <a:rPr lang="tr-TR" sz="2400" dirty="0" err="1"/>
              <a:t>zero</a:t>
            </a:r>
            <a:r>
              <a:rPr lang="tr-TR" sz="2400" dirty="0"/>
              <a:t> </a:t>
            </a:r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emissions</a:t>
            </a:r>
            <a:r>
              <a:rPr lang="tr-TR" sz="2400" dirty="0"/>
              <a:t> </a:t>
            </a:r>
            <a:r>
              <a:rPr lang="tr-TR" sz="2400" dirty="0" err="1"/>
              <a:t>target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en-US" sz="2400" dirty="0"/>
              <a:t>environmental and climate performance</a:t>
            </a:r>
            <a:r>
              <a:rPr lang="tr-TR" sz="2400" dirty="0"/>
              <a:t> of DACCS</a:t>
            </a:r>
            <a:r>
              <a:rPr lang="en-US" sz="2400" dirty="0"/>
              <a:t> depend</a:t>
            </a:r>
            <a:r>
              <a:rPr lang="tr-TR" sz="2400" dirty="0"/>
              <a:t>s</a:t>
            </a:r>
            <a:r>
              <a:rPr lang="en-US" sz="2400" dirty="0"/>
              <a:t> on sectoral mitigation actions</a:t>
            </a:r>
            <a:endParaRPr lang="tr-TR" sz="2400" dirty="0"/>
          </a:p>
          <a:p>
            <a:r>
              <a:rPr lang="tr-TR" sz="2400" dirty="0"/>
              <a:t>A</a:t>
            </a:r>
            <a:r>
              <a:rPr lang="en-US" sz="2400" dirty="0" err="1"/>
              <a:t>dditional</a:t>
            </a:r>
            <a:r>
              <a:rPr lang="en-US" sz="2400" dirty="0"/>
              <a:t> efforts are needed to facilitate sustainable mining, manufacturing, and expanding the circular economy of energy materials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A8B4FE0-A5FD-4887-9300-D29EB5866E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0629" y="1371600"/>
            <a:ext cx="5241617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3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52E90C8-4493-4AC3-A2D1-575B6785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Science</a:t>
            </a:r>
            <a:r>
              <a:rPr lang="tr-TR" dirty="0"/>
              <a:t> and </a:t>
            </a:r>
            <a:r>
              <a:rPr lang="tr-TR" dirty="0" err="1"/>
              <a:t>Policy</a:t>
            </a:r>
            <a:r>
              <a:rPr lang="tr-TR" dirty="0"/>
              <a:t> </a:t>
            </a:r>
            <a:r>
              <a:rPr lang="tr-TR" dirty="0" err="1"/>
              <a:t>Interaction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392298-0BB6-4B48-BFAE-0B7AAD11D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4728265" cy="4935538"/>
          </a:xfrm>
        </p:spPr>
        <p:txBody>
          <a:bodyPr/>
          <a:lstStyle/>
          <a:p>
            <a:r>
              <a:rPr lang="en-US" sz="2400" dirty="0"/>
              <a:t>Climate policy questions have changed since the Paris Agreement from "</a:t>
            </a:r>
            <a:r>
              <a:rPr lang="tr-TR" sz="2400" dirty="0"/>
              <a:t>W</a:t>
            </a:r>
            <a:r>
              <a:rPr lang="en-US" sz="2400" dirty="0"/>
              <a:t>here do we go</a:t>
            </a:r>
            <a:r>
              <a:rPr lang="tr-TR" sz="2400" dirty="0"/>
              <a:t>?"</a:t>
            </a:r>
            <a:r>
              <a:rPr lang="en-US" sz="2400" dirty="0"/>
              <a:t> to "</a:t>
            </a:r>
            <a:r>
              <a:rPr lang="tr-TR" sz="2400" dirty="0"/>
              <a:t>H</a:t>
            </a:r>
            <a:r>
              <a:rPr lang="en-US" sz="2400" dirty="0"/>
              <a:t>ow do we get there</a:t>
            </a:r>
            <a:r>
              <a:rPr lang="tr-TR" sz="2400" dirty="0"/>
              <a:t>?"</a:t>
            </a:r>
          </a:p>
          <a:p>
            <a:r>
              <a:rPr lang="tr-TR" sz="2400" dirty="0" err="1"/>
              <a:t>Climate</a:t>
            </a:r>
            <a:r>
              <a:rPr lang="en-US" sz="2400" dirty="0"/>
              <a:t> policy goals are implemented in the model by changing parameters for available policy instruments</a:t>
            </a:r>
            <a:r>
              <a:rPr lang="tr-TR" sz="2400" dirty="0"/>
              <a:t> </a:t>
            </a:r>
            <a:r>
              <a:rPr lang="en-US" sz="2400" dirty="0"/>
              <a:t>or adjusting model parameters</a:t>
            </a:r>
            <a:endParaRPr lang="tr-TR" sz="2400" dirty="0"/>
          </a:p>
          <a:p>
            <a:r>
              <a:rPr lang="tr-TR" sz="2400" dirty="0"/>
              <a:t>M</a:t>
            </a:r>
            <a:r>
              <a:rPr lang="en-US" sz="2400" dirty="0" err="1"/>
              <a:t>arket</a:t>
            </a:r>
            <a:r>
              <a:rPr lang="en-US" sz="2400" dirty="0"/>
              <a:t> imperfections, institutional barriers or dynamics of the informal sector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difficult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represent</a:t>
            </a:r>
            <a:r>
              <a:rPr lang="tr-TR" sz="2400" dirty="0"/>
              <a:t> in </a:t>
            </a:r>
            <a:r>
              <a:rPr lang="tr-TR" sz="2400" dirty="0" err="1"/>
              <a:t>models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1276FE4-1A74-4ED5-B0AA-ADD67243B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47080" y="2016768"/>
            <a:ext cx="6444920" cy="364488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C57A51D-52D6-4BF1-8CB5-20D098E2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44" y="2016767"/>
            <a:ext cx="6976056" cy="36756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CA391F6-3D24-4F2A-BE93-4B5E1E43C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930" y="1922851"/>
            <a:ext cx="6888025" cy="39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4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8E4BA00-11F4-43C9-A77E-F11378BD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79" y="1825580"/>
            <a:ext cx="5701047" cy="3206839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DD69E04B-B5F3-4EFE-A0E9-E55C33D6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Transition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AD551C-398F-4C20-91CE-32143E018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958636" cy="4935538"/>
          </a:xfrm>
        </p:spPr>
        <p:txBody>
          <a:bodyPr/>
          <a:lstStyle/>
          <a:p>
            <a:r>
              <a:rPr lang="tr-TR" sz="2400" dirty="0"/>
              <a:t>International </a:t>
            </a:r>
            <a:r>
              <a:rPr lang="tr-TR" sz="2400" dirty="0" err="1"/>
              <a:t>cooperative</a:t>
            </a:r>
            <a:r>
              <a:rPr lang="tr-TR" sz="2400" dirty="0"/>
              <a:t> </a:t>
            </a:r>
            <a:r>
              <a:rPr lang="tr-TR" sz="2400" dirty="0" err="1"/>
              <a:t>initiatives</a:t>
            </a:r>
            <a:r>
              <a:rPr lang="tr-TR" sz="2400" dirty="0"/>
              <a:t> (</a:t>
            </a:r>
            <a:r>
              <a:rPr lang="en-US" sz="2400" dirty="0"/>
              <a:t>ICIs</a:t>
            </a:r>
            <a:r>
              <a:rPr lang="tr-TR" sz="2400" dirty="0"/>
              <a:t>)</a:t>
            </a:r>
            <a:r>
              <a:rPr lang="en-US" sz="2400" dirty="0"/>
              <a:t> can be important vehicles for diffusion of knowledge and resources</a:t>
            </a:r>
            <a:r>
              <a:rPr lang="tr-TR" sz="2400" dirty="0"/>
              <a:t> </a:t>
            </a:r>
            <a:r>
              <a:rPr lang="tr-TR" sz="2400" dirty="0" err="1"/>
              <a:t>achieving</a:t>
            </a:r>
            <a:r>
              <a:rPr lang="tr-TR" sz="2400" dirty="0"/>
              <a:t> </a:t>
            </a:r>
            <a:r>
              <a:rPr lang="tr-TR" sz="2400" dirty="0" err="1"/>
              <a:t>further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ambition</a:t>
            </a:r>
            <a:endParaRPr lang="tr-TR" sz="2400" dirty="0"/>
          </a:p>
          <a:p>
            <a:r>
              <a:rPr lang="en-US" sz="2400" dirty="0"/>
              <a:t>ICIs could play an important role in the decarbonization of the world’s largest emitters</a:t>
            </a:r>
            <a:r>
              <a:rPr lang="tr-TR" sz="2400" dirty="0"/>
              <a:t> </a:t>
            </a:r>
            <a:r>
              <a:rPr lang="tr-TR" sz="2400" dirty="0" err="1"/>
              <a:t>besides</a:t>
            </a:r>
            <a:r>
              <a:rPr lang="tr-TR" sz="2400" dirty="0"/>
              <a:t> </a:t>
            </a:r>
            <a:r>
              <a:rPr lang="en-US" sz="2400" dirty="0"/>
              <a:t>national policies</a:t>
            </a:r>
            <a:endParaRPr lang="tr-TR" sz="2400" dirty="0"/>
          </a:p>
          <a:p>
            <a:r>
              <a:rPr lang="tr-TR" sz="2400" dirty="0"/>
              <a:t>C</a:t>
            </a:r>
            <a:r>
              <a:rPr lang="en-US" sz="2400" dirty="0" err="1"/>
              <a:t>ollaboration</a:t>
            </a:r>
            <a:r>
              <a:rPr lang="en-US" sz="2400" dirty="0"/>
              <a:t> is needed involving a diversity of institutions and stakeholders from different countries</a:t>
            </a:r>
            <a:r>
              <a:rPr lang="tr-TR" sz="2400" dirty="0"/>
              <a:t> </a:t>
            </a:r>
            <a:r>
              <a:rPr lang="tr-TR" sz="2400" dirty="0" err="1"/>
              <a:t>including</a:t>
            </a:r>
            <a:r>
              <a:rPr lang="tr-TR" sz="2400" dirty="0"/>
              <a:t> </a:t>
            </a:r>
            <a:r>
              <a:rPr lang="tr-TR" sz="2400" dirty="0" err="1"/>
              <a:t>state</a:t>
            </a:r>
            <a:r>
              <a:rPr lang="tr-TR" sz="2400" dirty="0"/>
              <a:t> and </a:t>
            </a:r>
            <a:r>
              <a:rPr lang="tr-TR" sz="2400" dirty="0" err="1"/>
              <a:t>non-state</a:t>
            </a:r>
            <a:r>
              <a:rPr lang="tr-TR" sz="2400" dirty="0"/>
              <a:t> </a:t>
            </a:r>
            <a:r>
              <a:rPr lang="tr-TR" sz="2400" dirty="0" err="1"/>
              <a:t>actors</a:t>
            </a:r>
            <a:endParaRPr lang="tr-TR" sz="24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D01C279-875E-4169-9D90-A3B018084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793345"/>
            <a:ext cx="6080395" cy="5271310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EBD755D-F1E0-4C64-BF21-DF4723029E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974079" y="1077370"/>
            <a:ext cx="6080395" cy="50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5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A371BD1-75D7-41AF-9E02-6E8B7188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Modeling</a:t>
            </a:r>
            <a:r>
              <a:rPr lang="tr-TR" dirty="0"/>
              <a:t> Tools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23E441-6E3B-4E78-9FBD-A00E1066A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5462361" cy="4935538"/>
          </a:xfrm>
        </p:spPr>
        <p:txBody>
          <a:bodyPr/>
          <a:lstStyle/>
          <a:p>
            <a:r>
              <a:rPr lang="en-US" sz="2400" dirty="0"/>
              <a:t>Simulation models simulate an energy-system based on specified</a:t>
            </a:r>
            <a:r>
              <a:rPr lang="tr-TR" sz="2400" dirty="0"/>
              <a:t> </a:t>
            </a:r>
            <a:r>
              <a:rPr lang="en-US" sz="2400" dirty="0"/>
              <a:t>equations and characteristics</a:t>
            </a:r>
            <a:endParaRPr lang="tr-TR" sz="2400" dirty="0"/>
          </a:p>
          <a:p>
            <a:r>
              <a:rPr lang="tr-TR" sz="2400" dirty="0" err="1"/>
              <a:t>Optimisation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r>
              <a:rPr lang="tr-TR" sz="2400" dirty="0"/>
              <a:t> </a:t>
            </a:r>
            <a:r>
              <a:rPr lang="tr-TR" sz="2400" dirty="0" err="1"/>
              <a:t>optimise</a:t>
            </a:r>
            <a:r>
              <a:rPr lang="tr-TR" sz="2400" dirty="0"/>
              <a:t> a </a:t>
            </a:r>
            <a:r>
              <a:rPr lang="tr-TR" sz="2400" dirty="0" err="1"/>
              <a:t>given</a:t>
            </a:r>
            <a:r>
              <a:rPr lang="tr-TR" sz="2400" dirty="0"/>
              <a:t> </a:t>
            </a:r>
            <a:r>
              <a:rPr lang="tr-TR" sz="2400" dirty="0" err="1"/>
              <a:t>quantity</a:t>
            </a:r>
            <a:r>
              <a:rPr lang="tr-TR" sz="2400" dirty="0"/>
              <a:t> </a:t>
            </a:r>
            <a:r>
              <a:rPr lang="tr-TR" sz="2400" dirty="0" err="1"/>
              <a:t>based</a:t>
            </a:r>
            <a:r>
              <a:rPr lang="tr-TR" sz="2400" dirty="0"/>
              <a:t> on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endParaRPr lang="tr-TR" sz="2400" dirty="0"/>
          </a:p>
          <a:p>
            <a:r>
              <a:rPr lang="en-US" sz="2400" dirty="0"/>
              <a:t>Equilibrium models take an economic approach</a:t>
            </a:r>
            <a:r>
              <a:rPr lang="tr-TR" sz="2400" dirty="0"/>
              <a:t> and </a:t>
            </a:r>
            <a:r>
              <a:rPr lang="tr-TR" sz="2400" dirty="0" err="1"/>
              <a:t>aim</a:t>
            </a:r>
            <a:r>
              <a:rPr lang="tr-TR" sz="2400" dirty="0"/>
              <a:t> market </a:t>
            </a:r>
            <a:r>
              <a:rPr lang="tr-TR" sz="2400" dirty="0" err="1"/>
              <a:t>clearance</a:t>
            </a:r>
            <a:r>
              <a:rPr lang="tr-TR" sz="2400" dirty="0"/>
              <a:t> of </a:t>
            </a:r>
            <a:r>
              <a:rPr lang="tr-TR" sz="2400" dirty="0" err="1"/>
              <a:t>all</a:t>
            </a:r>
            <a:r>
              <a:rPr lang="tr-TR" sz="2400" dirty="0"/>
              <a:t> (general)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some</a:t>
            </a:r>
            <a:r>
              <a:rPr lang="tr-TR" sz="2400" dirty="0"/>
              <a:t> (</a:t>
            </a:r>
            <a:r>
              <a:rPr lang="tr-TR" sz="2400" dirty="0" err="1"/>
              <a:t>partial</a:t>
            </a:r>
            <a:r>
              <a:rPr lang="tr-TR" sz="2400" dirty="0"/>
              <a:t>) </a:t>
            </a:r>
            <a:r>
              <a:rPr lang="tr-TR" sz="2400" dirty="0" err="1"/>
              <a:t>markets</a:t>
            </a:r>
            <a:endParaRPr lang="tr-TR" sz="2400" dirty="0"/>
          </a:p>
          <a:p>
            <a:r>
              <a:rPr lang="tr-TR" sz="2400" dirty="0" err="1"/>
              <a:t>Increasing</a:t>
            </a:r>
            <a:r>
              <a:rPr lang="tr-TR" sz="2400" dirty="0"/>
              <a:t> </a:t>
            </a:r>
            <a:r>
              <a:rPr lang="tr-TR" sz="2400" dirty="0" err="1"/>
              <a:t>renewables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require</a:t>
            </a:r>
            <a:r>
              <a:rPr lang="tr-TR" sz="2400" dirty="0"/>
              <a:t> </a:t>
            </a:r>
            <a:r>
              <a:rPr lang="tr-TR" sz="2400" dirty="0" err="1"/>
              <a:t>better</a:t>
            </a:r>
            <a:r>
              <a:rPr lang="tr-TR" sz="2400" dirty="0"/>
              <a:t> </a:t>
            </a:r>
            <a:r>
              <a:rPr lang="tr-TR" sz="2400" dirty="0" err="1"/>
              <a:t>representation</a:t>
            </a:r>
            <a:r>
              <a:rPr lang="tr-TR" sz="2400" dirty="0"/>
              <a:t> of </a:t>
            </a:r>
            <a:r>
              <a:rPr lang="tr-TR" sz="2400" dirty="0" err="1"/>
              <a:t>short</a:t>
            </a:r>
            <a:r>
              <a:rPr lang="tr-TR" sz="2400" dirty="0"/>
              <a:t> </a:t>
            </a:r>
            <a:r>
              <a:rPr lang="tr-TR" sz="2400" dirty="0" err="1"/>
              <a:t>term</a:t>
            </a:r>
            <a:r>
              <a:rPr lang="tr-TR" sz="2400" dirty="0"/>
              <a:t> </a:t>
            </a:r>
            <a:r>
              <a:rPr lang="tr-TR" sz="2400" dirty="0" err="1"/>
              <a:t>variation</a:t>
            </a:r>
            <a:r>
              <a:rPr lang="tr-TR" sz="2400" dirty="0"/>
              <a:t> in </a:t>
            </a:r>
            <a:r>
              <a:rPr lang="tr-TR" sz="2400" dirty="0" err="1"/>
              <a:t>long-term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endParaRPr lang="tr-TR" sz="2400" dirty="0"/>
          </a:p>
        </p:txBody>
      </p: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9B33B5A7-D8F0-4A71-8E41-620A0622F2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99637"/>
            <a:ext cx="5486400" cy="3079463"/>
          </a:xfrm>
        </p:spPr>
      </p:pic>
    </p:spTree>
    <p:extLst>
      <p:ext uri="{BB962C8B-B14F-4D97-AF65-F5344CB8AC3E}">
        <p14:creationId xmlns:p14="http://schemas.microsoft.com/office/powerpoint/2010/main" val="303607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41CD0F-54A9-4ABA-A250-0F9B2422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Limitations</a:t>
            </a:r>
            <a:r>
              <a:rPr lang="tr-TR" dirty="0"/>
              <a:t> of Energy </a:t>
            </a:r>
            <a:r>
              <a:rPr lang="tr-TR" dirty="0" err="1"/>
              <a:t>Modeling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82BF99-A798-4128-813D-3246F54923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Market </a:t>
            </a:r>
            <a:r>
              <a:rPr lang="tr-TR" sz="2400" dirty="0" err="1"/>
              <a:t>prices</a:t>
            </a:r>
            <a:r>
              <a:rPr lang="tr-TR" sz="2400" dirty="0"/>
              <a:t> do not </a:t>
            </a:r>
            <a:r>
              <a:rPr lang="tr-TR" sz="2400" dirty="0" err="1"/>
              <a:t>reflect</a:t>
            </a:r>
            <a:r>
              <a:rPr lang="tr-TR" sz="2400" dirty="0"/>
              <a:t> </a:t>
            </a:r>
            <a:r>
              <a:rPr lang="tr-TR" sz="2400" dirty="0" err="1"/>
              <a:t>national</a:t>
            </a:r>
            <a:r>
              <a:rPr lang="tr-TR" sz="2400" dirty="0"/>
              <a:t> </a:t>
            </a:r>
            <a:r>
              <a:rPr lang="tr-TR" sz="2400" dirty="0" err="1"/>
              <a:t>security</a:t>
            </a:r>
            <a:endParaRPr lang="tr-TR" sz="2400" dirty="0"/>
          </a:p>
          <a:p>
            <a:r>
              <a:rPr lang="tr-TR" sz="2400" dirty="0" err="1"/>
              <a:t>Switching</a:t>
            </a:r>
            <a:r>
              <a:rPr lang="tr-TR" sz="2400" dirty="0"/>
              <a:t> </a:t>
            </a:r>
            <a:r>
              <a:rPr lang="tr-TR" sz="2400" dirty="0" err="1"/>
              <a:t>costs</a:t>
            </a:r>
            <a:r>
              <a:rPr lang="tr-TR" sz="2400" dirty="0"/>
              <a:t> </a:t>
            </a:r>
            <a:r>
              <a:rPr lang="tr-TR" sz="2400" dirty="0" err="1"/>
              <a:t>may</a:t>
            </a:r>
            <a:r>
              <a:rPr lang="tr-TR" sz="2400" dirty="0"/>
              <a:t> not be </a:t>
            </a:r>
            <a:r>
              <a:rPr lang="tr-TR" sz="2400" dirty="0" err="1"/>
              <a:t>fully</a:t>
            </a:r>
            <a:r>
              <a:rPr lang="tr-TR" sz="2400" dirty="0"/>
              <a:t> </a:t>
            </a:r>
            <a:r>
              <a:rPr lang="tr-TR" sz="2400" dirty="0" err="1"/>
              <a:t>known</a:t>
            </a:r>
            <a:endParaRPr lang="tr-TR" sz="2400" dirty="0"/>
          </a:p>
          <a:p>
            <a:r>
              <a:rPr lang="tr-TR" sz="2400" dirty="0" err="1"/>
              <a:t>Switching</a:t>
            </a:r>
            <a:r>
              <a:rPr lang="tr-TR" sz="2400" dirty="0"/>
              <a:t> has </a:t>
            </a:r>
            <a:r>
              <a:rPr lang="tr-TR" sz="2400" dirty="0" err="1"/>
              <a:t>usually</a:t>
            </a:r>
            <a:r>
              <a:rPr lang="tr-TR" sz="2400" dirty="0"/>
              <a:t> </a:t>
            </a:r>
            <a:r>
              <a:rPr lang="tr-TR" sz="2400" dirty="0" err="1"/>
              <a:t>happened</a:t>
            </a:r>
            <a:r>
              <a:rPr lang="tr-TR" sz="2400" dirty="0"/>
              <a:t> </a:t>
            </a:r>
            <a:r>
              <a:rPr lang="tr-TR" sz="2400" dirty="0" err="1"/>
              <a:t>between</a:t>
            </a:r>
            <a:r>
              <a:rPr lang="tr-TR" sz="2400" dirty="0"/>
              <a:t> </a:t>
            </a:r>
            <a:r>
              <a:rPr lang="tr-TR" sz="2400" dirty="0" err="1"/>
              <a:t>existing</a:t>
            </a:r>
            <a:r>
              <a:rPr lang="tr-TR" sz="2400" dirty="0"/>
              <a:t> </a:t>
            </a:r>
            <a:r>
              <a:rPr lang="tr-TR" sz="2400" dirty="0" err="1"/>
              <a:t>technologies</a:t>
            </a:r>
            <a:r>
              <a:rPr lang="tr-TR" sz="2400" dirty="0"/>
              <a:t>/</a:t>
            </a:r>
            <a:r>
              <a:rPr lang="tr-TR" sz="2400" dirty="0" err="1"/>
              <a:t>resources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Backstop</a:t>
            </a:r>
            <a:r>
              <a:rPr lang="tr-TR" sz="2400" dirty="0"/>
              <a:t> </a:t>
            </a:r>
            <a:r>
              <a:rPr lang="tr-TR" sz="2400" dirty="0" err="1"/>
              <a:t>technology</a:t>
            </a:r>
            <a:r>
              <a:rPr lang="tr-TR" sz="2400" dirty="0"/>
              <a:t> </a:t>
            </a:r>
            <a:r>
              <a:rPr lang="tr-TR" sz="2400" dirty="0" err="1"/>
              <a:t>adoption</a:t>
            </a:r>
            <a:r>
              <a:rPr lang="tr-TR" sz="2400" dirty="0"/>
              <a:t> </a:t>
            </a:r>
            <a:r>
              <a:rPr lang="tr-TR" sz="2400" dirty="0" err="1"/>
              <a:t>cannot</a:t>
            </a:r>
            <a:r>
              <a:rPr lang="tr-TR" sz="2400" dirty="0"/>
              <a:t> </a:t>
            </a:r>
            <a:r>
              <a:rPr lang="tr-TR" sz="2400" dirty="0" err="1"/>
              <a:t>happen</a:t>
            </a:r>
            <a:r>
              <a:rPr lang="tr-TR" sz="2400" dirty="0"/>
              <a:t> </a:t>
            </a:r>
            <a:r>
              <a:rPr lang="tr-TR" sz="2400" dirty="0" err="1"/>
              <a:t>overnight</a:t>
            </a:r>
            <a:r>
              <a:rPr lang="tr-TR" sz="2400" dirty="0"/>
              <a:t>.</a:t>
            </a:r>
          </a:p>
          <a:p>
            <a:r>
              <a:rPr lang="tr-TR" sz="2400" dirty="0"/>
              <a:t>Natural </a:t>
            </a:r>
            <a:r>
              <a:rPr lang="tr-TR" sz="2400" dirty="0" err="1"/>
              <a:t>resources</a:t>
            </a:r>
            <a:r>
              <a:rPr lang="tr-TR" sz="2400" dirty="0"/>
              <a:t> can </a:t>
            </a:r>
            <a:r>
              <a:rPr lang="tr-TR" sz="2400" dirty="0" err="1"/>
              <a:t>cross</a:t>
            </a:r>
            <a:r>
              <a:rPr lang="tr-TR" sz="2400" dirty="0"/>
              <a:t> </a:t>
            </a:r>
            <a:r>
              <a:rPr lang="tr-TR" sz="2400" dirty="0" err="1"/>
              <a:t>borders</a:t>
            </a:r>
            <a:endParaRPr lang="tr-TR" sz="2400" dirty="0"/>
          </a:p>
          <a:p>
            <a:r>
              <a:rPr lang="tr-TR" sz="2400" dirty="0"/>
              <a:t>International </a:t>
            </a:r>
            <a:r>
              <a:rPr lang="tr-TR" sz="2400" dirty="0" err="1"/>
              <a:t>trade</a:t>
            </a:r>
            <a:r>
              <a:rPr lang="tr-TR" sz="2400" dirty="0"/>
              <a:t> is not </a:t>
            </a:r>
            <a:r>
              <a:rPr lang="tr-TR" sz="2400" dirty="0" err="1"/>
              <a:t>just</a:t>
            </a:r>
            <a:r>
              <a:rPr lang="tr-TR" sz="2400" dirty="0"/>
              <a:t> </a:t>
            </a:r>
            <a:r>
              <a:rPr lang="tr-TR" sz="2400" i="1" dirty="0" err="1"/>
              <a:t>trade</a:t>
            </a:r>
            <a:endParaRPr lang="tr-TR" sz="2400" dirty="0"/>
          </a:p>
          <a:p>
            <a:r>
              <a:rPr lang="tr-TR" sz="2400" b="1" dirty="0" err="1"/>
              <a:t>Oil</a:t>
            </a:r>
            <a:r>
              <a:rPr lang="tr-TR" sz="2400" b="1" dirty="0"/>
              <a:t> is not </a:t>
            </a:r>
            <a:r>
              <a:rPr lang="tr-TR" sz="2400" b="1" dirty="0" err="1"/>
              <a:t>just</a:t>
            </a:r>
            <a:r>
              <a:rPr lang="tr-TR" sz="2400" b="1" dirty="0"/>
              <a:t> </a:t>
            </a:r>
            <a:r>
              <a:rPr lang="tr-TR" sz="2400" b="1" i="1" dirty="0" err="1"/>
              <a:t>oil</a:t>
            </a:r>
            <a:r>
              <a:rPr lang="tr-TR" sz="2400" b="1" dirty="0"/>
              <a:t>!</a:t>
            </a:r>
          </a:p>
        </p:txBody>
      </p:sp>
      <p:pic>
        <p:nvPicPr>
          <p:cNvPr id="5" name="Picture 2" descr="http://www.eia.gov/analysis/studies/worldshalegas/images/fig1map_large.jpg">
            <a:extLst>
              <a:ext uri="{FF2B5EF4-FFF2-40B4-BE49-F238E27FC236}">
                <a16:creationId xmlns:a16="http://schemas.microsoft.com/office/drawing/2014/main" id="{B0F8BAE0-C7FB-4488-8C4B-DCA09DFFDFB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3" y="2083582"/>
            <a:ext cx="5486400" cy="35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70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888DCED-AB97-4ECC-AEEE-2A141CF4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Scales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6E85F6-D077-4151-86E2-672B1AE51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024479" cy="4935538"/>
          </a:xfrm>
        </p:spPr>
        <p:txBody>
          <a:bodyPr/>
          <a:lstStyle/>
          <a:p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Modeling</a:t>
            </a:r>
            <a:r>
              <a:rPr lang="tr-TR" sz="2400" dirty="0"/>
              <a:t> is </a:t>
            </a:r>
            <a:r>
              <a:rPr lang="tr-TR" sz="2400" dirty="0" err="1"/>
              <a:t>based</a:t>
            </a:r>
            <a:r>
              <a:rPr lang="tr-TR" sz="2400" dirty="0"/>
              <a:t> on </a:t>
            </a:r>
            <a:r>
              <a:rPr lang="tr-TR" sz="2400" dirty="0" err="1"/>
              <a:t>parametrization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defining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physical</a:t>
            </a:r>
            <a:r>
              <a:rPr lang="tr-TR" sz="2400" dirty="0"/>
              <a:t> </a:t>
            </a:r>
            <a:r>
              <a:rPr lang="tr-TR" sz="2400" dirty="0" err="1"/>
              <a:t>properties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land-water-atmosphere</a:t>
            </a:r>
            <a:r>
              <a:rPr lang="tr-TR" sz="2400" dirty="0"/>
              <a:t> </a:t>
            </a:r>
            <a:r>
              <a:rPr lang="tr-TR" sz="2400" dirty="0" err="1"/>
              <a:t>interactions</a:t>
            </a:r>
            <a:endParaRPr lang="tr-TR" sz="2400" dirty="0"/>
          </a:p>
          <a:p>
            <a:pPr lvl="1"/>
            <a:r>
              <a:rPr lang="tr-TR" sz="2400" dirty="0" err="1"/>
              <a:t>Clouds</a:t>
            </a:r>
            <a:endParaRPr lang="tr-TR" sz="2400" dirty="0"/>
          </a:p>
          <a:p>
            <a:pPr lvl="1"/>
            <a:r>
              <a:rPr lang="tr-TR" sz="2400" dirty="0" err="1"/>
              <a:t>Boundary</a:t>
            </a:r>
            <a:r>
              <a:rPr lang="tr-TR" sz="2400" dirty="0"/>
              <a:t> </a:t>
            </a:r>
            <a:r>
              <a:rPr lang="tr-TR" sz="2400" dirty="0" err="1"/>
              <a:t>layer</a:t>
            </a:r>
            <a:endParaRPr lang="tr-TR" sz="2400" dirty="0"/>
          </a:p>
          <a:p>
            <a:pPr lvl="1"/>
            <a:r>
              <a:rPr lang="tr-TR" sz="2400" dirty="0" err="1"/>
              <a:t>Mountains</a:t>
            </a:r>
            <a:endParaRPr lang="tr-TR" sz="2400" dirty="0"/>
          </a:p>
          <a:p>
            <a:pPr lvl="1"/>
            <a:r>
              <a:rPr lang="tr-TR" sz="2400" dirty="0" err="1"/>
              <a:t>Radiation</a:t>
            </a:r>
            <a:endParaRPr lang="tr-TR" sz="2400" dirty="0"/>
          </a:p>
          <a:p>
            <a:pPr lvl="1"/>
            <a:r>
              <a:rPr lang="tr-TR" sz="2400" dirty="0"/>
              <a:t>Land-</a:t>
            </a:r>
            <a:r>
              <a:rPr lang="tr-TR" sz="2400" dirty="0" err="1"/>
              <a:t>atmosphere</a:t>
            </a:r>
            <a:r>
              <a:rPr lang="tr-TR" sz="2400" dirty="0"/>
              <a:t> </a:t>
            </a:r>
            <a:r>
              <a:rPr lang="tr-TR" sz="2400" dirty="0" err="1"/>
              <a:t>coupling</a:t>
            </a:r>
            <a:endParaRPr lang="tr-TR" sz="2400" dirty="0"/>
          </a:p>
          <a:p>
            <a:r>
              <a:rPr lang="tr-TR" sz="2400" dirty="0" err="1"/>
              <a:t>Recent</a:t>
            </a:r>
            <a:r>
              <a:rPr lang="tr-TR" sz="2400" dirty="0"/>
              <a:t> </a:t>
            </a:r>
            <a:r>
              <a:rPr lang="tr-TR" sz="2400" dirty="0" err="1"/>
              <a:t>scientific</a:t>
            </a:r>
            <a:r>
              <a:rPr lang="tr-TR" sz="2400" dirty="0"/>
              <a:t> </a:t>
            </a:r>
            <a:r>
              <a:rPr lang="tr-TR" sz="2400" dirty="0" err="1"/>
              <a:t>findings</a:t>
            </a:r>
            <a:r>
              <a:rPr lang="tr-TR" sz="2400" dirty="0"/>
              <a:t> </a:t>
            </a:r>
            <a:r>
              <a:rPr lang="tr-TR" sz="2400" dirty="0" err="1"/>
              <a:t>show</a:t>
            </a:r>
            <a:r>
              <a:rPr lang="tr-TR" sz="2400" dirty="0"/>
              <a:t> </a:t>
            </a:r>
            <a:r>
              <a:rPr lang="tr-TR" sz="2400" dirty="0" err="1"/>
              <a:t>that</a:t>
            </a:r>
            <a:r>
              <a:rPr lang="tr-TR" sz="2400" dirty="0"/>
              <a:t> </a:t>
            </a:r>
            <a:r>
              <a:rPr lang="tr-TR" sz="2400" dirty="0" err="1"/>
              <a:t>mesoscale</a:t>
            </a:r>
            <a:r>
              <a:rPr lang="tr-TR" sz="2400" dirty="0"/>
              <a:t> </a:t>
            </a:r>
            <a:r>
              <a:rPr lang="tr-TR" sz="2400" dirty="0" err="1"/>
              <a:t>events</a:t>
            </a:r>
            <a:r>
              <a:rPr lang="tr-TR" sz="2400" dirty="0"/>
              <a:t> </a:t>
            </a:r>
            <a:r>
              <a:rPr lang="tr-TR" sz="2400" dirty="0" err="1"/>
              <a:t>could</a:t>
            </a:r>
            <a:r>
              <a:rPr lang="tr-TR" sz="2400" dirty="0"/>
              <a:t> </a:t>
            </a:r>
            <a:r>
              <a:rPr lang="tr-TR" sz="2400" dirty="0" err="1"/>
              <a:t>have</a:t>
            </a:r>
            <a:r>
              <a:rPr lang="tr-TR" sz="2400" dirty="0"/>
              <a:t> </a:t>
            </a:r>
            <a:r>
              <a:rPr lang="tr-TR" sz="2400" dirty="0" err="1"/>
              <a:t>larger</a:t>
            </a:r>
            <a:r>
              <a:rPr lang="tr-TR" sz="2400" dirty="0"/>
              <a:t> </a:t>
            </a:r>
            <a:r>
              <a:rPr lang="tr-TR" sz="2400" dirty="0" err="1"/>
              <a:t>influence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endParaRPr lang="tr-TR" sz="2400" dirty="0"/>
          </a:p>
        </p:txBody>
      </p:sp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71095B8D-A910-44CD-B405-62311D8670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2741" y="1371600"/>
            <a:ext cx="6234364" cy="493553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03545EE-82F5-41C6-B91D-8FCEF6579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41" y="285100"/>
            <a:ext cx="6234363" cy="62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5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F8313BA-68FE-4178-9F5C-202039E3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Scenarios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EDD7D5-DD63-4322-A4F1-55C5487F8F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E</a:t>
            </a:r>
            <a:r>
              <a:rPr lang="en-US" sz="2400" dirty="0" err="1"/>
              <a:t>xplore</a:t>
            </a:r>
            <a:r>
              <a:rPr lang="en-US" sz="2400" dirty="0"/>
              <a:t> possible futures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en-US" sz="2400" dirty="0"/>
              <a:t> the assumptions they depend upon and the courses of action that could </a:t>
            </a:r>
            <a:r>
              <a:rPr lang="tr-TR" sz="2400" dirty="0" err="1"/>
              <a:t>make</a:t>
            </a:r>
            <a:r>
              <a:rPr lang="tr-TR" sz="2400" dirty="0"/>
              <a:t> </a:t>
            </a:r>
            <a:r>
              <a:rPr lang="tr-TR" sz="2400" dirty="0" err="1"/>
              <a:t>them</a:t>
            </a:r>
            <a:r>
              <a:rPr lang="tr-TR" sz="2400" dirty="0"/>
              <a:t> </a:t>
            </a:r>
            <a:r>
              <a:rPr lang="tr-TR" sz="2400" dirty="0" err="1"/>
              <a:t>happen</a:t>
            </a:r>
            <a:endParaRPr lang="tr-TR" sz="2400" dirty="0"/>
          </a:p>
          <a:p>
            <a:r>
              <a:rPr lang="en-US" sz="2400" dirty="0"/>
              <a:t>"What can happen?" vs. "What should happen?"</a:t>
            </a:r>
            <a:endParaRPr lang="tr-TR" sz="2400" dirty="0"/>
          </a:p>
          <a:p>
            <a:r>
              <a:rPr lang="en-US" sz="2400" dirty="0"/>
              <a:t>"Baseline" with no policy intervention vs. "Pathway" with climate policy integration</a:t>
            </a:r>
            <a:endParaRPr lang="tr-TR" sz="2400" dirty="0"/>
          </a:p>
          <a:p>
            <a:r>
              <a:rPr lang="tr-TR" sz="2400" dirty="0" err="1"/>
              <a:t>Storytelling</a:t>
            </a:r>
            <a:r>
              <a:rPr lang="tr-TR" sz="2400" dirty="0"/>
              <a:t> </a:t>
            </a:r>
            <a:r>
              <a:rPr lang="tr-TR" sz="2400" dirty="0" err="1"/>
              <a:t>allowing</a:t>
            </a:r>
            <a:r>
              <a:rPr lang="tr-TR" sz="2400" dirty="0"/>
              <a:t> </a:t>
            </a:r>
            <a:r>
              <a:rPr lang="tr-TR" sz="2400" dirty="0" err="1"/>
              <a:t>personal</a:t>
            </a:r>
            <a:r>
              <a:rPr lang="tr-TR" sz="2400" dirty="0"/>
              <a:t> </a:t>
            </a:r>
            <a:r>
              <a:rPr lang="tr-TR" sz="2400" dirty="0" err="1"/>
              <a:t>bias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multi-stakeholder</a:t>
            </a:r>
            <a:r>
              <a:rPr lang="tr-TR" sz="2400" dirty="0"/>
              <a:t> </a:t>
            </a:r>
            <a:r>
              <a:rPr lang="tr-TR" sz="2400" dirty="0" err="1"/>
              <a:t>engagement</a:t>
            </a:r>
            <a:r>
              <a:rPr lang="tr-TR" sz="2400" dirty="0"/>
              <a:t> can be </a:t>
            </a:r>
            <a:r>
              <a:rPr lang="tr-TR" sz="2400" dirty="0" err="1"/>
              <a:t>effective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comprehensive</a:t>
            </a:r>
            <a:r>
              <a:rPr lang="tr-TR" sz="2400" dirty="0"/>
              <a:t>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development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D341570-413D-4698-8098-EA9C637E6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84336"/>
            <a:ext cx="6029915" cy="311006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B878C08-C9F2-448F-9077-F658A4CD1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2286000"/>
            <a:ext cx="5879592" cy="310896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B4D0DA1-5125-4E5E-9ADD-F98186343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3" y="1096963"/>
            <a:ext cx="5885687" cy="503256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2EF7F092-2A01-4A9D-914E-689F74302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1096963"/>
            <a:ext cx="587774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4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AC0764B-D2D1-44F0-BD68-72ED6A07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A354E6-C12B-4C17-A5B1-3D1619B78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2000" cy="4937760"/>
          </a:xfrm>
        </p:spPr>
        <p:txBody>
          <a:bodyPr/>
          <a:lstStyle/>
          <a:p>
            <a:pPr marL="0" indent="0">
              <a:buNone/>
            </a:pPr>
            <a:r>
              <a:rPr lang="tr-TR" sz="1000" dirty="0"/>
              <a:t>[1]	</a:t>
            </a:r>
            <a:r>
              <a:rPr lang="tr-TR" sz="1000" dirty="0" err="1"/>
              <a:t>Mourik</a:t>
            </a:r>
            <a:r>
              <a:rPr lang="tr-TR" sz="1000" dirty="0"/>
              <a:t> RM, </a:t>
            </a:r>
            <a:r>
              <a:rPr lang="tr-TR" sz="1000" dirty="0" err="1"/>
              <a:t>Sonetti</a:t>
            </a:r>
            <a:r>
              <a:rPr lang="tr-TR" sz="1000" dirty="0"/>
              <a:t> G, </a:t>
            </a:r>
            <a:r>
              <a:rPr lang="tr-TR" sz="1000" dirty="0" err="1"/>
              <a:t>Robison</a:t>
            </a:r>
            <a:r>
              <a:rPr lang="tr-TR" sz="1000" dirty="0"/>
              <a:t> RAV.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same</a:t>
            </a:r>
            <a:r>
              <a:rPr lang="tr-TR" sz="1000" dirty="0"/>
              <a:t> </a:t>
            </a:r>
            <a:r>
              <a:rPr lang="tr-TR" sz="1000" dirty="0" err="1"/>
              <a:t>old</a:t>
            </a:r>
            <a:r>
              <a:rPr lang="tr-TR" sz="1000" dirty="0"/>
              <a:t> </a:t>
            </a:r>
            <a:r>
              <a:rPr lang="tr-TR" sz="1000" dirty="0" err="1"/>
              <a:t>story</a:t>
            </a:r>
            <a:r>
              <a:rPr lang="tr-TR" sz="1000" dirty="0"/>
              <a:t> – </a:t>
            </a:r>
            <a:r>
              <a:rPr lang="tr-TR" sz="1000" dirty="0" err="1"/>
              <a:t>or</a:t>
            </a:r>
            <a:r>
              <a:rPr lang="tr-TR" sz="1000" dirty="0"/>
              <a:t> not? How </a:t>
            </a:r>
            <a:r>
              <a:rPr lang="tr-TR" sz="1000" dirty="0" err="1"/>
              <a:t>storytelling</a:t>
            </a:r>
            <a:r>
              <a:rPr lang="tr-TR" sz="1000" dirty="0"/>
              <a:t> can </a:t>
            </a:r>
            <a:r>
              <a:rPr lang="tr-TR" sz="1000" dirty="0" err="1"/>
              <a:t>support</a:t>
            </a:r>
            <a:r>
              <a:rPr lang="tr-TR" sz="1000" dirty="0"/>
              <a:t> </a:t>
            </a:r>
            <a:r>
              <a:rPr lang="tr-TR" sz="1000" dirty="0" err="1"/>
              <a:t>inclusive</a:t>
            </a:r>
            <a:r>
              <a:rPr lang="tr-TR" sz="1000" dirty="0"/>
              <a:t> </a:t>
            </a:r>
            <a:r>
              <a:rPr lang="tr-TR" sz="1000" dirty="0" err="1"/>
              <a:t>local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. Energy </a:t>
            </a:r>
            <a:r>
              <a:rPr lang="tr-TR" sz="1000" dirty="0" err="1"/>
              <a:t>Res</a:t>
            </a:r>
            <a:r>
              <a:rPr lang="tr-TR" sz="1000" dirty="0"/>
              <a:t> </a:t>
            </a:r>
            <a:r>
              <a:rPr lang="tr-TR" sz="1000" dirty="0" err="1"/>
              <a:t>Soc</a:t>
            </a:r>
            <a:r>
              <a:rPr lang="tr-TR" sz="1000" dirty="0"/>
              <a:t> </a:t>
            </a:r>
            <a:r>
              <a:rPr lang="tr-TR" sz="1000" dirty="0" err="1"/>
              <a:t>Sci</a:t>
            </a:r>
            <a:r>
              <a:rPr lang="tr-TR" sz="1000" dirty="0"/>
              <a:t> [Internet]. 2021. 73(</a:t>
            </a:r>
            <a:r>
              <a:rPr lang="tr-TR" sz="1000" dirty="0" err="1"/>
              <a:t>November</a:t>
            </a:r>
            <a:r>
              <a:rPr lang="tr-TR" sz="1000" dirty="0"/>
              <a:t> 2020):101940.</a:t>
            </a:r>
          </a:p>
          <a:p>
            <a:pPr marL="0" indent="0">
              <a:buNone/>
            </a:pPr>
            <a:r>
              <a:rPr lang="tr-TR" sz="1000" dirty="0"/>
              <a:t>[2]	</a:t>
            </a:r>
            <a:r>
              <a:rPr lang="tr-TR" sz="1000" dirty="0" err="1"/>
              <a:t>Sovacool</a:t>
            </a:r>
            <a:r>
              <a:rPr lang="tr-TR" sz="1000" dirty="0"/>
              <a:t> BK, </a:t>
            </a:r>
            <a:r>
              <a:rPr lang="tr-TR" sz="1000" dirty="0" err="1"/>
              <a:t>Martiskainen</a:t>
            </a:r>
            <a:r>
              <a:rPr lang="tr-TR" sz="1000" dirty="0"/>
              <a:t> M, </a:t>
            </a:r>
            <a:r>
              <a:rPr lang="tr-TR" sz="1000" dirty="0" err="1"/>
              <a:t>Hook</a:t>
            </a:r>
            <a:r>
              <a:rPr lang="tr-TR" sz="1000" dirty="0"/>
              <a:t> A, Baker L. Beyond </a:t>
            </a:r>
            <a:r>
              <a:rPr lang="tr-TR" sz="1000" dirty="0" err="1"/>
              <a:t>cost</a:t>
            </a:r>
            <a:r>
              <a:rPr lang="tr-TR" sz="1000" dirty="0"/>
              <a:t> and </a:t>
            </a:r>
            <a:r>
              <a:rPr lang="tr-TR" sz="1000" dirty="0" err="1"/>
              <a:t>carbon</a:t>
            </a:r>
            <a:r>
              <a:rPr lang="tr-TR" sz="1000" dirty="0"/>
              <a:t>: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multidimensional</a:t>
            </a:r>
            <a:r>
              <a:rPr lang="tr-TR" sz="1000" dirty="0"/>
              <a:t> </a:t>
            </a:r>
            <a:r>
              <a:rPr lang="tr-TR" sz="1000" dirty="0" err="1"/>
              <a:t>co-benefits</a:t>
            </a:r>
            <a:r>
              <a:rPr lang="tr-TR" sz="1000" dirty="0"/>
              <a:t> of </a:t>
            </a:r>
            <a:r>
              <a:rPr lang="tr-TR" sz="1000" dirty="0" err="1"/>
              <a:t>low</a:t>
            </a:r>
            <a:r>
              <a:rPr lang="tr-TR" sz="1000" dirty="0"/>
              <a:t> </a:t>
            </a:r>
            <a:r>
              <a:rPr lang="tr-TR" sz="1000" dirty="0" err="1"/>
              <a:t>carbon</a:t>
            </a:r>
            <a:r>
              <a:rPr lang="tr-TR" sz="1000" dirty="0"/>
              <a:t> </a:t>
            </a:r>
            <a:r>
              <a:rPr lang="tr-TR" sz="1000" dirty="0" err="1"/>
              <a:t>transitions</a:t>
            </a:r>
            <a:r>
              <a:rPr lang="tr-TR" sz="1000" dirty="0"/>
              <a:t> in Europe. </a:t>
            </a:r>
            <a:r>
              <a:rPr lang="tr-TR" sz="1000" dirty="0" err="1"/>
              <a:t>Ecol</a:t>
            </a:r>
            <a:r>
              <a:rPr lang="tr-TR" sz="1000" dirty="0"/>
              <a:t> </a:t>
            </a:r>
            <a:r>
              <a:rPr lang="tr-TR" sz="1000" dirty="0" err="1"/>
              <a:t>Econ</a:t>
            </a:r>
            <a:r>
              <a:rPr lang="tr-TR" sz="1000" dirty="0"/>
              <a:t> [Internet]. 2020. 169(</a:t>
            </a:r>
            <a:r>
              <a:rPr lang="tr-TR" sz="1000" dirty="0" err="1"/>
              <a:t>August</a:t>
            </a:r>
            <a:r>
              <a:rPr lang="tr-TR" sz="1000" dirty="0"/>
              <a:t> 2019):106529.</a:t>
            </a:r>
          </a:p>
          <a:p>
            <a:pPr marL="0" indent="0">
              <a:buNone/>
            </a:pPr>
            <a:r>
              <a:rPr lang="tr-TR" sz="1000" dirty="0"/>
              <a:t>[3]	</a:t>
            </a:r>
            <a:r>
              <a:rPr lang="tr-TR" sz="1000" dirty="0" err="1"/>
              <a:t>Jones</a:t>
            </a:r>
            <a:r>
              <a:rPr lang="tr-TR" sz="1000" dirty="0"/>
              <a:t> CD, </a:t>
            </a:r>
            <a:r>
              <a:rPr lang="tr-TR" sz="1000" dirty="0" err="1"/>
              <a:t>Ciais</a:t>
            </a:r>
            <a:r>
              <a:rPr lang="tr-TR" sz="1000" dirty="0"/>
              <a:t> P, </a:t>
            </a:r>
            <a:r>
              <a:rPr lang="tr-TR" sz="1000" dirty="0" err="1"/>
              <a:t>Davis</a:t>
            </a:r>
            <a:r>
              <a:rPr lang="tr-TR" sz="1000" dirty="0"/>
              <a:t> SJ, </a:t>
            </a:r>
            <a:r>
              <a:rPr lang="tr-TR" sz="1000" dirty="0" err="1"/>
              <a:t>Friedlingstein</a:t>
            </a:r>
            <a:r>
              <a:rPr lang="tr-TR" sz="1000" dirty="0"/>
              <a:t> P, </a:t>
            </a:r>
            <a:r>
              <a:rPr lang="tr-TR" sz="1000" dirty="0" err="1"/>
              <a:t>Gasser</a:t>
            </a:r>
            <a:r>
              <a:rPr lang="tr-TR" sz="1000" dirty="0"/>
              <a:t> T, </a:t>
            </a:r>
            <a:r>
              <a:rPr lang="tr-TR" sz="1000" dirty="0" err="1"/>
              <a:t>Peters</a:t>
            </a:r>
            <a:r>
              <a:rPr lang="tr-TR" sz="1000" dirty="0"/>
              <a:t> GP, et al. </a:t>
            </a:r>
            <a:r>
              <a:rPr lang="tr-TR" sz="1000" dirty="0" err="1"/>
              <a:t>Simulating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Earth </a:t>
            </a:r>
            <a:r>
              <a:rPr lang="tr-TR" sz="1000" dirty="0" err="1"/>
              <a:t>system</a:t>
            </a:r>
            <a:r>
              <a:rPr lang="tr-TR" sz="1000" dirty="0"/>
              <a:t> </a:t>
            </a:r>
            <a:r>
              <a:rPr lang="tr-TR" sz="1000" dirty="0" err="1"/>
              <a:t>response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negative</a:t>
            </a:r>
            <a:r>
              <a:rPr lang="tr-TR" sz="1000" dirty="0"/>
              <a:t> </a:t>
            </a:r>
            <a:r>
              <a:rPr lang="tr-TR" sz="1000" dirty="0" err="1"/>
              <a:t>emissions</a:t>
            </a:r>
            <a:r>
              <a:rPr lang="tr-TR" sz="1000" dirty="0"/>
              <a:t>. </a:t>
            </a:r>
            <a:r>
              <a:rPr lang="tr-TR" sz="1000" dirty="0" err="1"/>
              <a:t>Environ</a:t>
            </a:r>
            <a:r>
              <a:rPr lang="tr-TR" sz="1000" dirty="0"/>
              <a:t> </a:t>
            </a:r>
            <a:r>
              <a:rPr lang="tr-TR" sz="1000" dirty="0" err="1"/>
              <a:t>Res</a:t>
            </a:r>
            <a:r>
              <a:rPr lang="tr-TR" sz="1000" dirty="0"/>
              <a:t> </a:t>
            </a:r>
            <a:r>
              <a:rPr lang="tr-TR" sz="1000" dirty="0" err="1"/>
              <a:t>Lett</a:t>
            </a:r>
            <a:r>
              <a:rPr lang="tr-TR" sz="1000" dirty="0"/>
              <a:t> [Internet]. 2016. 11(9):095012.</a:t>
            </a:r>
          </a:p>
          <a:p>
            <a:pPr marL="0" indent="0">
              <a:buNone/>
            </a:pPr>
            <a:r>
              <a:rPr lang="tr-TR" sz="1000" dirty="0"/>
              <a:t>[4]	</a:t>
            </a:r>
            <a:r>
              <a:rPr lang="tr-TR" sz="1000" dirty="0" err="1"/>
              <a:t>Rogelj</a:t>
            </a:r>
            <a:r>
              <a:rPr lang="tr-TR" sz="1000" dirty="0"/>
              <a:t> J, </a:t>
            </a:r>
            <a:r>
              <a:rPr lang="tr-TR" sz="1000" dirty="0" err="1"/>
              <a:t>Fricko</a:t>
            </a:r>
            <a:r>
              <a:rPr lang="tr-TR" sz="1000" dirty="0"/>
              <a:t> O, </a:t>
            </a:r>
            <a:r>
              <a:rPr lang="tr-TR" sz="1000" dirty="0" err="1"/>
              <a:t>Meinshausen</a:t>
            </a:r>
            <a:r>
              <a:rPr lang="tr-TR" sz="1000" dirty="0"/>
              <a:t> M, </a:t>
            </a:r>
            <a:r>
              <a:rPr lang="tr-TR" sz="1000" dirty="0" err="1"/>
              <a:t>Krey</a:t>
            </a:r>
            <a:r>
              <a:rPr lang="tr-TR" sz="1000" dirty="0"/>
              <a:t> V, </a:t>
            </a:r>
            <a:r>
              <a:rPr lang="tr-TR" sz="1000" dirty="0" err="1"/>
              <a:t>Zilliacus</a:t>
            </a:r>
            <a:r>
              <a:rPr lang="tr-TR" sz="1000" dirty="0"/>
              <a:t> JJJ, </a:t>
            </a:r>
            <a:r>
              <a:rPr lang="tr-TR" sz="1000" dirty="0" err="1"/>
              <a:t>Riahi</a:t>
            </a:r>
            <a:r>
              <a:rPr lang="tr-TR" sz="1000" dirty="0"/>
              <a:t> K. </a:t>
            </a:r>
            <a:r>
              <a:rPr lang="tr-TR" sz="1000" dirty="0" err="1"/>
              <a:t>Understanding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origin</a:t>
            </a:r>
            <a:r>
              <a:rPr lang="tr-TR" sz="1000" dirty="0"/>
              <a:t> of Paris </a:t>
            </a:r>
            <a:r>
              <a:rPr lang="tr-TR" sz="1000" dirty="0" err="1"/>
              <a:t>Agreement</a:t>
            </a:r>
            <a:r>
              <a:rPr lang="tr-TR" sz="1000" dirty="0"/>
              <a:t> </a:t>
            </a:r>
            <a:r>
              <a:rPr lang="tr-TR" sz="1000" dirty="0" err="1"/>
              <a:t>emission</a:t>
            </a:r>
            <a:r>
              <a:rPr lang="tr-TR" sz="1000" dirty="0"/>
              <a:t> </a:t>
            </a:r>
            <a:r>
              <a:rPr lang="tr-TR" sz="1000" dirty="0" err="1"/>
              <a:t>uncertainties</a:t>
            </a:r>
            <a:r>
              <a:rPr lang="tr-TR" sz="1000" dirty="0"/>
              <a:t>. </a:t>
            </a:r>
            <a:r>
              <a:rPr lang="tr-TR" sz="1000" dirty="0" err="1"/>
              <a:t>Nat</a:t>
            </a:r>
            <a:r>
              <a:rPr lang="tr-TR" sz="1000" dirty="0"/>
              <a:t> </a:t>
            </a:r>
            <a:r>
              <a:rPr lang="tr-TR" sz="1000" dirty="0" err="1"/>
              <a:t>Commun</a:t>
            </a:r>
            <a:r>
              <a:rPr lang="tr-TR" sz="1000" dirty="0"/>
              <a:t> [Internet]. 2017. 8(1):15748.</a:t>
            </a:r>
          </a:p>
          <a:p>
            <a:pPr marL="0" indent="0">
              <a:buNone/>
            </a:pPr>
            <a:r>
              <a:rPr lang="tr-TR" sz="1000" dirty="0"/>
              <a:t>[5]	</a:t>
            </a:r>
            <a:r>
              <a:rPr lang="tr-TR" sz="1000" dirty="0" err="1"/>
              <a:t>Vinca</a:t>
            </a:r>
            <a:r>
              <a:rPr lang="tr-TR" sz="1000" dirty="0"/>
              <a:t> A, Parkinson S, </a:t>
            </a:r>
            <a:r>
              <a:rPr lang="tr-TR" sz="1000" dirty="0" err="1"/>
              <a:t>Byers</a:t>
            </a:r>
            <a:r>
              <a:rPr lang="tr-TR" sz="1000" dirty="0"/>
              <a:t> E, </a:t>
            </a:r>
            <a:r>
              <a:rPr lang="tr-TR" sz="1000" dirty="0" err="1"/>
              <a:t>Burek</a:t>
            </a:r>
            <a:r>
              <a:rPr lang="tr-TR" sz="1000" dirty="0"/>
              <a:t> P, </a:t>
            </a:r>
            <a:r>
              <a:rPr lang="tr-TR" sz="1000" dirty="0" err="1"/>
              <a:t>Khan</a:t>
            </a:r>
            <a:r>
              <a:rPr lang="tr-TR" sz="1000" dirty="0"/>
              <a:t> Z, </a:t>
            </a:r>
            <a:r>
              <a:rPr lang="tr-TR" sz="1000" dirty="0" err="1"/>
              <a:t>Krey</a:t>
            </a:r>
            <a:r>
              <a:rPr lang="tr-TR" sz="1000" dirty="0"/>
              <a:t> V, et al.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NExus</a:t>
            </a:r>
            <a:r>
              <a:rPr lang="tr-TR" sz="1000" dirty="0"/>
              <a:t> Solutions </a:t>
            </a:r>
            <a:r>
              <a:rPr lang="tr-TR" sz="1000" dirty="0" err="1"/>
              <a:t>Tool</a:t>
            </a:r>
            <a:r>
              <a:rPr lang="tr-TR" sz="1000" dirty="0"/>
              <a:t> (NEST) v1.0: an </a:t>
            </a:r>
            <a:r>
              <a:rPr lang="tr-TR" sz="1000" dirty="0" err="1"/>
              <a:t>open</a:t>
            </a:r>
            <a:r>
              <a:rPr lang="tr-TR" sz="1000" dirty="0"/>
              <a:t> platform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optimizing</a:t>
            </a:r>
            <a:r>
              <a:rPr lang="tr-TR" sz="1000" dirty="0"/>
              <a:t> </a:t>
            </a:r>
            <a:r>
              <a:rPr lang="tr-TR" sz="1000" dirty="0" err="1"/>
              <a:t>multi-scale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–</a:t>
            </a:r>
            <a:r>
              <a:rPr lang="tr-TR" sz="1000" dirty="0" err="1"/>
              <a:t>water</a:t>
            </a:r>
            <a:r>
              <a:rPr lang="tr-TR" sz="1000" dirty="0"/>
              <a:t>–</a:t>
            </a:r>
            <a:r>
              <a:rPr lang="tr-TR" sz="1000" dirty="0" err="1"/>
              <a:t>land</a:t>
            </a:r>
            <a:r>
              <a:rPr lang="tr-TR" sz="1000" dirty="0"/>
              <a:t> </a:t>
            </a:r>
            <a:r>
              <a:rPr lang="tr-TR" sz="1000" dirty="0" err="1"/>
              <a:t>system</a:t>
            </a:r>
            <a:r>
              <a:rPr lang="tr-TR" sz="1000" dirty="0"/>
              <a:t> </a:t>
            </a:r>
            <a:r>
              <a:rPr lang="tr-TR" sz="1000" dirty="0" err="1"/>
              <a:t>transformations</a:t>
            </a:r>
            <a:r>
              <a:rPr lang="tr-TR" sz="1000" dirty="0"/>
              <a:t>. </a:t>
            </a:r>
            <a:r>
              <a:rPr lang="tr-TR" sz="1000" dirty="0" err="1"/>
              <a:t>Geosci</a:t>
            </a:r>
            <a:r>
              <a:rPr lang="tr-TR" sz="1000" dirty="0"/>
              <a:t> Model Dev [Internet]. 2020. 13(3):1095–121.</a:t>
            </a:r>
          </a:p>
          <a:p>
            <a:pPr marL="0" indent="0">
              <a:buNone/>
            </a:pPr>
            <a:r>
              <a:rPr lang="tr-TR" sz="1000" dirty="0"/>
              <a:t>[6]	</a:t>
            </a:r>
            <a:r>
              <a:rPr lang="tr-TR" sz="1000" dirty="0" err="1"/>
              <a:t>Huppmann</a:t>
            </a:r>
            <a:r>
              <a:rPr lang="tr-TR" sz="1000" dirty="0"/>
              <a:t> D, </a:t>
            </a:r>
            <a:r>
              <a:rPr lang="tr-TR" sz="1000" dirty="0" err="1"/>
              <a:t>Gidden</a:t>
            </a:r>
            <a:r>
              <a:rPr lang="tr-TR" sz="1000" dirty="0"/>
              <a:t> M, </a:t>
            </a:r>
            <a:r>
              <a:rPr lang="tr-TR" sz="1000" dirty="0" err="1"/>
              <a:t>Fricko</a:t>
            </a:r>
            <a:r>
              <a:rPr lang="tr-TR" sz="1000" dirty="0"/>
              <a:t> O, </a:t>
            </a:r>
            <a:r>
              <a:rPr lang="tr-TR" sz="1000" dirty="0" err="1"/>
              <a:t>Kolp</a:t>
            </a:r>
            <a:r>
              <a:rPr lang="tr-TR" sz="1000" dirty="0"/>
              <a:t> P, </a:t>
            </a:r>
            <a:r>
              <a:rPr lang="tr-TR" sz="1000" dirty="0" err="1"/>
              <a:t>Orthofer</a:t>
            </a:r>
            <a:r>
              <a:rPr lang="tr-TR" sz="1000" dirty="0"/>
              <a:t> C, </a:t>
            </a:r>
            <a:r>
              <a:rPr lang="tr-TR" sz="1000" dirty="0" err="1"/>
              <a:t>Pimmer</a:t>
            </a:r>
            <a:r>
              <a:rPr lang="tr-TR" sz="1000" dirty="0"/>
              <a:t> M, et al. </a:t>
            </a:r>
            <a:r>
              <a:rPr lang="tr-TR" sz="1000" dirty="0" err="1"/>
              <a:t>The</a:t>
            </a:r>
            <a:r>
              <a:rPr lang="tr-TR" sz="1000" dirty="0"/>
              <a:t> MESSAGE </a:t>
            </a:r>
            <a:r>
              <a:rPr lang="tr-TR" sz="1000" dirty="0" err="1"/>
              <a:t>Integrated</a:t>
            </a:r>
            <a:r>
              <a:rPr lang="tr-TR" sz="1000" dirty="0"/>
              <a:t> </a:t>
            </a:r>
            <a:r>
              <a:rPr lang="tr-TR" sz="1000" dirty="0" err="1"/>
              <a:t>Assessment</a:t>
            </a:r>
            <a:r>
              <a:rPr lang="tr-TR" sz="1000" dirty="0"/>
              <a:t> Model and </a:t>
            </a:r>
            <a:r>
              <a:rPr lang="tr-TR" sz="1000" dirty="0" err="1"/>
              <a:t>the</a:t>
            </a:r>
            <a:r>
              <a:rPr lang="tr-TR" sz="1000" dirty="0"/>
              <a:t> ix </a:t>
            </a:r>
            <a:r>
              <a:rPr lang="tr-TR" sz="1000" dirty="0" err="1"/>
              <a:t>modeling</a:t>
            </a:r>
            <a:r>
              <a:rPr lang="tr-TR" sz="1000" dirty="0"/>
              <a:t> platform (</a:t>
            </a:r>
            <a:r>
              <a:rPr lang="tr-TR" sz="1000" dirty="0" err="1"/>
              <a:t>ixmp</a:t>
            </a:r>
            <a:r>
              <a:rPr lang="tr-TR" sz="1000" dirty="0"/>
              <a:t>): An </a:t>
            </a:r>
            <a:r>
              <a:rPr lang="tr-TR" sz="1000" dirty="0" err="1"/>
              <a:t>open</a:t>
            </a:r>
            <a:r>
              <a:rPr lang="tr-TR" sz="1000" dirty="0"/>
              <a:t> </a:t>
            </a:r>
            <a:r>
              <a:rPr lang="tr-TR" sz="1000" dirty="0" err="1"/>
              <a:t>framework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integrated</a:t>
            </a:r>
            <a:r>
              <a:rPr lang="tr-TR" sz="1000" dirty="0"/>
              <a:t> and </a:t>
            </a:r>
            <a:r>
              <a:rPr lang="tr-TR" sz="1000" dirty="0" err="1"/>
              <a:t>cross-cutting</a:t>
            </a:r>
            <a:r>
              <a:rPr lang="tr-TR" sz="1000" dirty="0"/>
              <a:t> </a:t>
            </a:r>
            <a:r>
              <a:rPr lang="tr-TR" sz="1000" dirty="0" err="1"/>
              <a:t>analysis</a:t>
            </a:r>
            <a:r>
              <a:rPr lang="tr-TR" sz="1000" dirty="0"/>
              <a:t> of </a:t>
            </a:r>
            <a:r>
              <a:rPr lang="tr-TR" sz="1000" dirty="0" err="1"/>
              <a:t>energy</a:t>
            </a:r>
            <a:r>
              <a:rPr lang="tr-TR" sz="1000" dirty="0"/>
              <a:t>, </a:t>
            </a:r>
            <a:r>
              <a:rPr lang="tr-TR" sz="1000" dirty="0" err="1"/>
              <a:t>climate</a:t>
            </a:r>
            <a:r>
              <a:rPr lang="tr-TR" sz="1000" dirty="0"/>
              <a:t>,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environment</a:t>
            </a:r>
            <a:r>
              <a:rPr lang="tr-TR" sz="1000" dirty="0"/>
              <a:t>, and </a:t>
            </a:r>
            <a:r>
              <a:rPr lang="tr-TR" sz="1000" dirty="0" err="1"/>
              <a:t>sustainable</a:t>
            </a:r>
            <a:r>
              <a:rPr lang="tr-TR" sz="1000" dirty="0"/>
              <a:t> </a:t>
            </a:r>
            <a:r>
              <a:rPr lang="tr-TR" sz="1000" dirty="0" err="1"/>
              <a:t>development</a:t>
            </a:r>
            <a:r>
              <a:rPr lang="tr-TR" sz="1000" dirty="0"/>
              <a:t>. </a:t>
            </a:r>
            <a:r>
              <a:rPr lang="tr-TR" sz="1000" dirty="0" err="1"/>
              <a:t>Environ</a:t>
            </a:r>
            <a:r>
              <a:rPr lang="tr-TR" sz="1000" dirty="0"/>
              <a:t> Model </a:t>
            </a:r>
            <a:r>
              <a:rPr lang="tr-TR" sz="1000" dirty="0" err="1"/>
              <a:t>Softw</a:t>
            </a:r>
            <a:r>
              <a:rPr lang="tr-TR" sz="1000" dirty="0"/>
              <a:t> [Internet]. 2019. 112(</a:t>
            </a:r>
            <a:r>
              <a:rPr lang="tr-TR" sz="1000" dirty="0" err="1"/>
              <a:t>March</a:t>
            </a:r>
            <a:r>
              <a:rPr lang="tr-TR" sz="1000" dirty="0"/>
              <a:t> 2018):143–56.</a:t>
            </a:r>
          </a:p>
          <a:p>
            <a:pPr marL="0" indent="0">
              <a:buNone/>
            </a:pPr>
            <a:r>
              <a:rPr lang="tr-TR" sz="1000" dirty="0"/>
              <a:t>[7]	</a:t>
            </a:r>
            <a:r>
              <a:rPr lang="tr-TR" sz="1000" dirty="0" err="1"/>
              <a:t>Fischhoff</a:t>
            </a:r>
            <a:r>
              <a:rPr lang="tr-TR" sz="1000" dirty="0"/>
              <a:t> B. </a:t>
            </a:r>
            <a:r>
              <a:rPr lang="tr-TR" sz="1000" dirty="0" err="1"/>
              <a:t>Making</a:t>
            </a:r>
            <a:r>
              <a:rPr lang="tr-TR" sz="1000" dirty="0"/>
              <a:t> </a:t>
            </a:r>
            <a:r>
              <a:rPr lang="tr-TR" sz="1000" dirty="0" err="1"/>
              <a:t>behavioral</a:t>
            </a:r>
            <a:r>
              <a:rPr lang="tr-TR" sz="1000" dirty="0"/>
              <a:t> </a:t>
            </a:r>
            <a:r>
              <a:rPr lang="tr-TR" sz="1000" dirty="0" err="1"/>
              <a:t>science</a:t>
            </a:r>
            <a:r>
              <a:rPr lang="tr-TR" sz="1000" dirty="0"/>
              <a:t> integral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science</a:t>
            </a:r>
            <a:r>
              <a:rPr lang="tr-TR" sz="1000" dirty="0"/>
              <a:t> and </a:t>
            </a:r>
            <a:r>
              <a:rPr lang="tr-TR" sz="1000" dirty="0" err="1"/>
              <a:t>action</a:t>
            </a:r>
            <a:r>
              <a:rPr lang="tr-TR" sz="1000" dirty="0"/>
              <a:t>. </a:t>
            </a:r>
            <a:r>
              <a:rPr lang="tr-TR" sz="1000" dirty="0" err="1"/>
              <a:t>Behav</a:t>
            </a:r>
            <a:r>
              <a:rPr lang="tr-TR" sz="1000" dirty="0"/>
              <a:t> </a:t>
            </a:r>
            <a:r>
              <a:rPr lang="tr-TR" sz="1000" dirty="0" err="1"/>
              <a:t>Public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2020. :1–15.</a:t>
            </a:r>
          </a:p>
          <a:p>
            <a:pPr marL="0" indent="0">
              <a:buNone/>
            </a:pPr>
            <a:r>
              <a:rPr lang="tr-TR" sz="1000" dirty="0"/>
              <a:t>[8]	</a:t>
            </a:r>
            <a:r>
              <a:rPr lang="tr-TR" sz="1000" dirty="0" err="1"/>
              <a:t>Nicholls</a:t>
            </a:r>
            <a:r>
              <a:rPr lang="tr-TR" sz="1000" dirty="0"/>
              <a:t> Z, </a:t>
            </a:r>
            <a:r>
              <a:rPr lang="tr-TR" sz="1000" dirty="0" err="1"/>
              <a:t>Meinshausen</a:t>
            </a:r>
            <a:r>
              <a:rPr lang="tr-TR" sz="1000" dirty="0"/>
              <a:t> M, </a:t>
            </a:r>
            <a:r>
              <a:rPr lang="tr-TR" sz="1000" dirty="0" err="1"/>
              <a:t>Lewis</a:t>
            </a:r>
            <a:r>
              <a:rPr lang="tr-TR" sz="1000" dirty="0"/>
              <a:t> J, Smith CJ, </a:t>
            </a:r>
            <a:r>
              <a:rPr lang="tr-TR" sz="1000" dirty="0" err="1"/>
              <a:t>Forster</a:t>
            </a:r>
            <a:r>
              <a:rPr lang="tr-TR" sz="1000" dirty="0"/>
              <a:t> PM, </a:t>
            </a:r>
            <a:r>
              <a:rPr lang="tr-TR" sz="1000" dirty="0" err="1"/>
              <a:t>Fuglestvedt</a:t>
            </a:r>
            <a:r>
              <a:rPr lang="tr-TR" sz="1000" dirty="0"/>
              <a:t> JS, et al. </a:t>
            </a:r>
            <a:r>
              <a:rPr lang="tr-TR" sz="1000" dirty="0" err="1"/>
              <a:t>Changes</a:t>
            </a:r>
            <a:r>
              <a:rPr lang="tr-TR" sz="1000" dirty="0"/>
              <a:t> in IPCC </a:t>
            </a:r>
            <a:r>
              <a:rPr lang="tr-TR" sz="1000" dirty="0" err="1"/>
              <a:t>Scenario</a:t>
            </a:r>
            <a:r>
              <a:rPr lang="tr-TR" sz="1000" dirty="0"/>
              <a:t> </a:t>
            </a:r>
            <a:r>
              <a:rPr lang="tr-TR" sz="1000" dirty="0" err="1"/>
              <a:t>Assessment</a:t>
            </a:r>
            <a:r>
              <a:rPr lang="tr-TR" sz="1000" dirty="0"/>
              <a:t> </a:t>
            </a:r>
            <a:r>
              <a:rPr lang="tr-TR" sz="1000" dirty="0" err="1"/>
              <a:t>Emulators</a:t>
            </a:r>
            <a:r>
              <a:rPr lang="tr-TR" sz="1000" dirty="0"/>
              <a:t> </a:t>
            </a:r>
            <a:r>
              <a:rPr lang="tr-TR" sz="1000" dirty="0" err="1"/>
              <a:t>Between</a:t>
            </a:r>
            <a:r>
              <a:rPr lang="tr-TR" sz="1000" dirty="0"/>
              <a:t> SR1.5 and AR6 </a:t>
            </a:r>
            <a:r>
              <a:rPr lang="tr-TR" sz="1000" dirty="0" err="1"/>
              <a:t>Unraveled</a:t>
            </a:r>
            <a:r>
              <a:rPr lang="tr-TR" sz="1000" dirty="0"/>
              <a:t>. </a:t>
            </a:r>
            <a:r>
              <a:rPr lang="tr-TR" sz="1000" dirty="0" err="1"/>
              <a:t>Geophys</a:t>
            </a:r>
            <a:r>
              <a:rPr lang="tr-TR" sz="1000" dirty="0"/>
              <a:t> </a:t>
            </a:r>
            <a:r>
              <a:rPr lang="tr-TR" sz="1000" dirty="0" err="1"/>
              <a:t>Res</a:t>
            </a:r>
            <a:r>
              <a:rPr lang="tr-TR" sz="1000" dirty="0"/>
              <a:t> </a:t>
            </a:r>
            <a:r>
              <a:rPr lang="tr-TR" sz="1000" dirty="0" err="1"/>
              <a:t>Lett</a:t>
            </a:r>
            <a:r>
              <a:rPr lang="tr-TR" sz="1000" dirty="0"/>
              <a:t> [Internet]. 2022. 49(20):1–11.</a:t>
            </a:r>
          </a:p>
          <a:p>
            <a:pPr marL="0" indent="0">
              <a:buNone/>
            </a:pPr>
            <a:r>
              <a:rPr lang="tr-TR" sz="1000" dirty="0"/>
              <a:t>[9]	</a:t>
            </a:r>
            <a:r>
              <a:rPr lang="tr-TR" sz="1000" dirty="0" err="1"/>
              <a:t>Kemp</a:t>
            </a:r>
            <a:r>
              <a:rPr lang="tr-TR" sz="1000" dirty="0"/>
              <a:t> L, </a:t>
            </a:r>
            <a:r>
              <a:rPr lang="tr-TR" sz="1000" dirty="0" err="1"/>
              <a:t>Xu</a:t>
            </a:r>
            <a:r>
              <a:rPr lang="tr-TR" sz="1000" dirty="0"/>
              <a:t> C, </a:t>
            </a:r>
            <a:r>
              <a:rPr lang="tr-TR" sz="1000" dirty="0" err="1"/>
              <a:t>Depledge</a:t>
            </a:r>
            <a:r>
              <a:rPr lang="tr-TR" sz="1000" dirty="0"/>
              <a:t> J, </a:t>
            </a:r>
            <a:r>
              <a:rPr lang="tr-TR" sz="1000" dirty="0" err="1"/>
              <a:t>Ebi</a:t>
            </a:r>
            <a:r>
              <a:rPr lang="tr-TR" sz="1000" dirty="0"/>
              <a:t> KL, </a:t>
            </a:r>
            <a:r>
              <a:rPr lang="tr-TR" sz="1000" dirty="0" err="1"/>
              <a:t>Gibbins</a:t>
            </a:r>
            <a:r>
              <a:rPr lang="tr-TR" sz="1000" dirty="0"/>
              <a:t> G, </a:t>
            </a:r>
            <a:r>
              <a:rPr lang="tr-TR" sz="1000" dirty="0" err="1"/>
              <a:t>Kohler</a:t>
            </a:r>
            <a:r>
              <a:rPr lang="tr-TR" sz="1000" dirty="0"/>
              <a:t> TA, et al.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Endgame</a:t>
            </a:r>
            <a:r>
              <a:rPr lang="tr-TR" sz="1000" dirty="0"/>
              <a:t>: </a:t>
            </a:r>
            <a:r>
              <a:rPr lang="tr-TR" sz="1000" dirty="0" err="1"/>
              <a:t>Exploring</a:t>
            </a:r>
            <a:r>
              <a:rPr lang="tr-TR" sz="1000" dirty="0"/>
              <a:t> </a:t>
            </a:r>
            <a:r>
              <a:rPr lang="tr-TR" sz="1000" dirty="0" err="1"/>
              <a:t>catastrophic</a:t>
            </a:r>
            <a:r>
              <a:rPr lang="tr-TR" sz="1000" dirty="0"/>
              <a:t>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change</a:t>
            </a:r>
            <a:r>
              <a:rPr lang="tr-TR" sz="1000" dirty="0"/>
              <a:t> </a:t>
            </a:r>
            <a:r>
              <a:rPr lang="tr-TR" sz="1000" dirty="0" err="1"/>
              <a:t>scenarios</a:t>
            </a:r>
            <a:r>
              <a:rPr lang="tr-TR" sz="1000" dirty="0"/>
              <a:t>. </a:t>
            </a:r>
            <a:r>
              <a:rPr lang="tr-TR" sz="1000" dirty="0" err="1"/>
              <a:t>Proc</a:t>
            </a:r>
            <a:r>
              <a:rPr lang="tr-TR" sz="1000" dirty="0"/>
              <a:t> </a:t>
            </a:r>
            <a:r>
              <a:rPr lang="tr-TR" sz="1000" dirty="0" err="1"/>
              <a:t>Natl</a:t>
            </a:r>
            <a:r>
              <a:rPr lang="tr-TR" sz="1000" dirty="0"/>
              <a:t> </a:t>
            </a:r>
            <a:r>
              <a:rPr lang="tr-TR" sz="1000" dirty="0" err="1"/>
              <a:t>Acad</a:t>
            </a:r>
            <a:r>
              <a:rPr lang="tr-TR" sz="1000" dirty="0"/>
              <a:t> </a:t>
            </a:r>
            <a:r>
              <a:rPr lang="tr-TR" sz="1000" dirty="0" err="1"/>
              <a:t>Sci</a:t>
            </a:r>
            <a:r>
              <a:rPr lang="tr-TR" sz="1000" dirty="0"/>
              <a:t> [Internet]. 2022. 119(34):1–9.</a:t>
            </a:r>
          </a:p>
          <a:p>
            <a:pPr marL="0" indent="0">
              <a:buNone/>
            </a:pPr>
            <a:r>
              <a:rPr lang="tr-TR" sz="1000" dirty="0"/>
              <a:t>[10]	</a:t>
            </a:r>
            <a:r>
              <a:rPr lang="tr-TR" sz="1000" dirty="0" err="1"/>
              <a:t>Qiu</a:t>
            </a:r>
            <a:r>
              <a:rPr lang="tr-TR" sz="1000" dirty="0"/>
              <a:t> Y, </a:t>
            </a:r>
            <a:r>
              <a:rPr lang="tr-TR" sz="1000" dirty="0" err="1"/>
              <a:t>Lamers</a:t>
            </a:r>
            <a:r>
              <a:rPr lang="tr-TR" sz="1000" dirty="0"/>
              <a:t> P, </a:t>
            </a:r>
            <a:r>
              <a:rPr lang="tr-TR" sz="1000" dirty="0" err="1"/>
              <a:t>Daioglou</a:t>
            </a:r>
            <a:r>
              <a:rPr lang="tr-TR" sz="1000" dirty="0"/>
              <a:t> V, </a:t>
            </a:r>
            <a:r>
              <a:rPr lang="tr-TR" sz="1000" dirty="0" err="1"/>
              <a:t>McQueen</a:t>
            </a:r>
            <a:r>
              <a:rPr lang="tr-TR" sz="1000" dirty="0"/>
              <a:t> N, de </a:t>
            </a:r>
            <a:r>
              <a:rPr lang="tr-TR" sz="1000" dirty="0" err="1"/>
              <a:t>Boer</a:t>
            </a:r>
            <a:r>
              <a:rPr lang="tr-TR" sz="1000" dirty="0"/>
              <a:t> H-S, </a:t>
            </a:r>
            <a:r>
              <a:rPr lang="tr-TR" sz="1000" dirty="0" err="1"/>
              <a:t>Harmsen</a:t>
            </a:r>
            <a:r>
              <a:rPr lang="tr-TR" sz="1000" dirty="0"/>
              <a:t> M, et al. </a:t>
            </a:r>
            <a:r>
              <a:rPr lang="tr-TR" sz="1000" dirty="0" err="1"/>
              <a:t>Environmental</a:t>
            </a:r>
            <a:r>
              <a:rPr lang="tr-TR" sz="1000" dirty="0"/>
              <a:t> </a:t>
            </a:r>
            <a:r>
              <a:rPr lang="tr-TR" sz="1000" dirty="0" err="1"/>
              <a:t>trade-offs</a:t>
            </a:r>
            <a:r>
              <a:rPr lang="tr-TR" sz="1000" dirty="0"/>
              <a:t> of </a:t>
            </a:r>
            <a:r>
              <a:rPr lang="tr-TR" sz="1000" dirty="0" err="1"/>
              <a:t>direct</a:t>
            </a:r>
            <a:r>
              <a:rPr lang="tr-TR" sz="1000" dirty="0"/>
              <a:t> </a:t>
            </a:r>
            <a:r>
              <a:rPr lang="tr-TR" sz="1000" dirty="0" err="1"/>
              <a:t>air</a:t>
            </a:r>
            <a:r>
              <a:rPr lang="tr-TR" sz="1000" dirty="0"/>
              <a:t> </a:t>
            </a:r>
            <a:r>
              <a:rPr lang="tr-TR" sz="1000" dirty="0" err="1"/>
              <a:t>capture</a:t>
            </a:r>
            <a:r>
              <a:rPr lang="tr-TR" sz="1000" dirty="0"/>
              <a:t> </a:t>
            </a:r>
            <a:r>
              <a:rPr lang="tr-TR" sz="1000" dirty="0" err="1"/>
              <a:t>technologies</a:t>
            </a:r>
            <a:r>
              <a:rPr lang="tr-TR" sz="1000" dirty="0"/>
              <a:t> in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change</a:t>
            </a:r>
            <a:r>
              <a:rPr lang="tr-TR" sz="1000" dirty="0"/>
              <a:t> </a:t>
            </a:r>
            <a:r>
              <a:rPr lang="tr-TR" sz="1000" dirty="0" err="1"/>
              <a:t>mitigation</a:t>
            </a:r>
            <a:r>
              <a:rPr lang="tr-TR" sz="1000" dirty="0"/>
              <a:t> </a:t>
            </a:r>
            <a:r>
              <a:rPr lang="tr-TR" sz="1000" dirty="0" err="1"/>
              <a:t>toward</a:t>
            </a:r>
            <a:r>
              <a:rPr lang="tr-TR" sz="1000" dirty="0"/>
              <a:t> 2100. </a:t>
            </a:r>
            <a:r>
              <a:rPr lang="tr-TR" sz="1000" dirty="0" err="1"/>
              <a:t>Nat</a:t>
            </a:r>
            <a:r>
              <a:rPr lang="tr-TR" sz="1000" dirty="0"/>
              <a:t> </a:t>
            </a:r>
            <a:r>
              <a:rPr lang="tr-TR" sz="1000" dirty="0" err="1"/>
              <a:t>Commun</a:t>
            </a:r>
            <a:r>
              <a:rPr lang="tr-TR" sz="1000" dirty="0"/>
              <a:t> [Internet]. 2022. 13(1):3635.</a:t>
            </a:r>
          </a:p>
          <a:p>
            <a:pPr marL="0" indent="0">
              <a:buNone/>
            </a:pPr>
            <a:r>
              <a:rPr lang="tr-TR" sz="1000" dirty="0"/>
              <a:t>[11]	</a:t>
            </a:r>
            <a:r>
              <a:rPr lang="tr-TR" sz="1000" dirty="0" err="1"/>
              <a:t>van</a:t>
            </a:r>
            <a:r>
              <a:rPr lang="tr-TR" sz="1000" dirty="0"/>
              <a:t> </a:t>
            </a:r>
            <a:r>
              <a:rPr lang="tr-TR" sz="1000" dirty="0" err="1"/>
              <a:t>Beek</a:t>
            </a:r>
            <a:r>
              <a:rPr lang="tr-TR" sz="1000" dirty="0"/>
              <a:t> L, </a:t>
            </a:r>
            <a:r>
              <a:rPr lang="tr-TR" sz="1000" dirty="0" err="1"/>
              <a:t>Oomen</a:t>
            </a:r>
            <a:r>
              <a:rPr lang="tr-TR" sz="1000" dirty="0"/>
              <a:t> J, </a:t>
            </a:r>
            <a:r>
              <a:rPr lang="tr-TR" sz="1000" dirty="0" err="1"/>
              <a:t>Hajer</a:t>
            </a:r>
            <a:r>
              <a:rPr lang="tr-TR" sz="1000" dirty="0"/>
              <a:t> M, </a:t>
            </a:r>
            <a:r>
              <a:rPr lang="tr-TR" sz="1000" dirty="0" err="1"/>
              <a:t>Pelzer</a:t>
            </a:r>
            <a:r>
              <a:rPr lang="tr-TR" sz="1000" dirty="0"/>
              <a:t> P, </a:t>
            </a:r>
            <a:r>
              <a:rPr lang="tr-TR" sz="1000" dirty="0" err="1"/>
              <a:t>van</a:t>
            </a:r>
            <a:r>
              <a:rPr lang="tr-TR" sz="1000" dirty="0"/>
              <a:t> </a:t>
            </a:r>
            <a:r>
              <a:rPr lang="tr-TR" sz="1000" dirty="0" err="1"/>
              <a:t>Vuuren</a:t>
            </a:r>
            <a:r>
              <a:rPr lang="tr-TR" sz="1000" dirty="0"/>
              <a:t> D. </a:t>
            </a:r>
            <a:r>
              <a:rPr lang="tr-TR" sz="1000" dirty="0" err="1"/>
              <a:t>Navigating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political</a:t>
            </a:r>
            <a:r>
              <a:rPr lang="tr-TR" sz="1000" dirty="0"/>
              <a:t>: An </a:t>
            </a:r>
            <a:r>
              <a:rPr lang="tr-TR" sz="1000" dirty="0" err="1"/>
              <a:t>analysis</a:t>
            </a:r>
            <a:r>
              <a:rPr lang="tr-TR" sz="1000" dirty="0"/>
              <a:t> of </a:t>
            </a:r>
            <a:r>
              <a:rPr lang="tr-TR" sz="1000" dirty="0" err="1"/>
              <a:t>political</a:t>
            </a:r>
            <a:r>
              <a:rPr lang="tr-TR" sz="1000" dirty="0"/>
              <a:t> </a:t>
            </a:r>
            <a:r>
              <a:rPr lang="tr-TR" sz="1000" dirty="0" err="1"/>
              <a:t>calibration</a:t>
            </a:r>
            <a:r>
              <a:rPr lang="tr-TR" sz="1000" dirty="0"/>
              <a:t> of </a:t>
            </a:r>
            <a:r>
              <a:rPr lang="tr-TR" sz="1000" dirty="0" err="1"/>
              <a:t>integrated</a:t>
            </a:r>
            <a:r>
              <a:rPr lang="tr-TR" sz="1000" dirty="0"/>
              <a:t> </a:t>
            </a:r>
            <a:r>
              <a:rPr lang="tr-TR" sz="1000" dirty="0" err="1"/>
              <a:t>assessment</a:t>
            </a:r>
            <a:r>
              <a:rPr lang="tr-TR" sz="1000" dirty="0"/>
              <a:t> </a:t>
            </a:r>
            <a:r>
              <a:rPr lang="tr-TR" sz="1000" dirty="0" err="1"/>
              <a:t>modelling</a:t>
            </a:r>
            <a:r>
              <a:rPr lang="tr-TR" sz="1000" dirty="0"/>
              <a:t> in </a:t>
            </a:r>
            <a:r>
              <a:rPr lang="tr-TR" sz="1000" dirty="0" err="1"/>
              <a:t>light</a:t>
            </a:r>
            <a:r>
              <a:rPr lang="tr-TR" sz="1000" dirty="0"/>
              <a:t> of </a:t>
            </a:r>
            <a:r>
              <a:rPr lang="tr-TR" sz="1000" dirty="0" err="1"/>
              <a:t>the</a:t>
            </a:r>
            <a:r>
              <a:rPr lang="tr-TR" sz="1000" dirty="0"/>
              <a:t> 1.5 °C </a:t>
            </a:r>
            <a:r>
              <a:rPr lang="tr-TR" sz="1000" dirty="0" err="1"/>
              <a:t>goal</a:t>
            </a:r>
            <a:r>
              <a:rPr lang="tr-TR" sz="1000" dirty="0"/>
              <a:t>. </a:t>
            </a:r>
            <a:r>
              <a:rPr lang="tr-TR" sz="1000" dirty="0" err="1"/>
              <a:t>Environ</a:t>
            </a:r>
            <a:r>
              <a:rPr lang="tr-TR" sz="1000" dirty="0"/>
              <a:t> </a:t>
            </a:r>
            <a:r>
              <a:rPr lang="tr-TR" sz="1000" dirty="0" err="1"/>
              <a:t>Sci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2022. 133(</a:t>
            </a:r>
            <a:r>
              <a:rPr lang="tr-TR" sz="1000" dirty="0" err="1"/>
              <a:t>March</a:t>
            </a:r>
            <a:r>
              <a:rPr lang="tr-TR" sz="1000" dirty="0"/>
              <a:t>):193–202.</a:t>
            </a:r>
          </a:p>
          <a:p>
            <a:pPr marL="0" indent="0">
              <a:buNone/>
            </a:pPr>
            <a:r>
              <a:rPr lang="tr-TR" sz="1000" dirty="0"/>
              <a:t>[12]	</a:t>
            </a:r>
            <a:r>
              <a:rPr lang="tr-TR" sz="1000" dirty="0" err="1"/>
              <a:t>Roelfsema</a:t>
            </a:r>
            <a:r>
              <a:rPr lang="tr-TR" sz="1000" dirty="0"/>
              <a:t> M, </a:t>
            </a:r>
            <a:r>
              <a:rPr lang="tr-TR" sz="1000" dirty="0" err="1"/>
              <a:t>van</a:t>
            </a:r>
            <a:r>
              <a:rPr lang="tr-TR" sz="1000" dirty="0"/>
              <a:t> </a:t>
            </a:r>
            <a:r>
              <a:rPr lang="tr-TR" sz="1000" dirty="0" err="1"/>
              <a:t>Soest</a:t>
            </a:r>
            <a:r>
              <a:rPr lang="tr-TR" sz="1000" dirty="0"/>
              <a:t> HL, den </a:t>
            </a:r>
            <a:r>
              <a:rPr lang="tr-TR" sz="1000" dirty="0" err="1"/>
              <a:t>Elzen</a:t>
            </a:r>
            <a:r>
              <a:rPr lang="tr-TR" sz="1000" dirty="0"/>
              <a:t> M, de </a:t>
            </a:r>
            <a:r>
              <a:rPr lang="tr-TR" sz="1000" dirty="0" err="1"/>
              <a:t>Coninck</a:t>
            </a:r>
            <a:r>
              <a:rPr lang="tr-TR" sz="1000" dirty="0"/>
              <a:t> H, </a:t>
            </a:r>
            <a:r>
              <a:rPr lang="tr-TR" sz="1000" dirty="0" err="1"/>
              <a:t>Kuramochi</a:t>
            </a:r>
            <a:r>
              <a:rPr lang="tr-TR" sz="1000" dirty="0"/>
              <a:t> T, </a:t>
            </a:r>
            <a:r>
              <a:rPr lang="tr-TR" sz="1000" dirty="0" err="1"/>
              <a:t>Harmsen</a:t>
            </a:r>
            <a:r>
              <a:rPr lang="tr-TR" sz="1000" dirty="0"/>
              <a:t> M, et al. </a:t>
            </a:r>
            <a:r>
              <a:rPr lang="tr-TR" sz="1000" dirty="0" err="1"/>
              <a:t>Developing</a:t>
            </a:r>
            <a:r>
              <a:rPr lang="tr-TR" sz="1000" dirty="0"/>
              <a:t> </a:t>
            </a:r>
            <a:r>
              <a:rPr lang="tr-TR" sz="1000" dirty="0" err="1"/>
              <a:t>scenarios</a:t>
            </a:r>
            <a:r>
              <a:rPr lang="tr-TR" sz="1000" dirty="0"/>
              <a:t> in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context</a:t>
            </a:r>
            <a:r>
              <a:rPr lang="tr-TR" sz="1000" dirty="0"/>
              <a:t> of </a:t>
            </a:r>
            <a:r>
              <a:rPr lang="tr-TR" sz="1000" dirty="0" err="1"/>
              <a:t>the</a:t>
            </a:r>
            <a:r>
              <a:rPr lang="tr-TR" sz="1000" dirty="0"/>
              <a:t> Paris </a:t>
            </a:r>
            <a:r>
              <a:rPr lang="tr-TR" sz="1000" dirty="0" err="1"/>
              <a:t>Agreement</a:t>
            </a:r>
            <a:r>
              <a:rPr lang="tr-TR" sz="1000" dirty="0"/>
              <a:t> and </a:t>
            </a:r>
            <a:r>
              <a:rPr lang="tr-TR" sz="1000" dirty="0" err="1"/>
              <a:t>application</a:t>
            </a:r>
            <a:r>
              <a:rPr lang="tr-TR" sz="1000" dirty="0"/>
              <a:t> in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integrated</a:t>
            </a:r>
            <a:r>
              <a:rPr lang="tr-TR" sz="1000" dirty="0"/>
              <a:t> </a:t>
            </a:r>
            <a:r>
              <a:rPr lang="tr-TR" sz="1000" dirty="0" err="1"/>
              <a:t>assessment</a:t>
            </a:r>
            <a:r>
              <a:rPr lang="tr-TR" sz="1000" dirty="0"/>
              <a:t> model IMAGE: A </a:t>
            </a:r>
            <a:r>
              <a:rPr lang="tr-TR" sz="1000" dirty="0" err="1"/>
              <a:t>framework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bridging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policy-modelling</a:t>
            </a:r>
            <a:r>
              <a:rPr lang="tr-TR" sz="1000" dirty="0"/>
              <a:t> </a:t>
            </a:r>
            <a:r>
              <a:rPr lang="tr-TR" sz="1000" dirty="0" err="1"/>
              <a:t>divide</a:t>
            </a:r>
            <a:r>
              <a:rPr lang="tr-TR" sz="1000" dirty="0"/>
              <a:t>. </a:t>
            </a:r>
            <a:r>
              <a:rPr lang="tr-TR" sz="1000" dirty="0" err="1"/>
              <a:t>Environ</a:t>
            </a:r>
            <a:r>
              <a:rPr lang="tr-TR" sz="1000" dirty="0"/>
              <a:t> </a:t>
            </a:r>
            <a:r>
              <a:rPr lang="tr-TR" sz="1000" dirty="0" err="1"/>
              <a:t>Sci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2022. 135(May):104–16.</a:t>
            </a:r>
          </a:p>
          <a:p>
            <a:pPr marL="0" indent="0">
              <a:buNone/>
            </a:pPr>
            <a:r>
              <a:rPr lang="tr-TR" sz="1000" dirty="0"/>
              <a:t>[13]	</a:t>
            </a:r>
            <a:r>
              <a:rPr lang="tr-TR" sz="1000" dirty="0" err="1"/>
              <a:t>Lui</a:t>
            </a:r>
            <a:r>
              <a:rPr lang="tr-TR" sz="1000" dirty="0"/>
              <a:t> S, </a:t>
            </a:r>
            <a:r>
              <a:rPr lang="tr-TR" sz="1000" dirty="0" err="1"/>
              <a:t>Kuramochi</a:t>
            </a:r>
            <a:r>
              <a:rPr lang="tr-TR" sz="1000" dirty="0"/>
              <a:t> T, </a:t>
            </a:r>
            <a:r>
              <a:rPr lang="tr-TR" sz="1000" dirty="0" err="1"/>
              <a:t>Smit</a:t>
            </a:r>
            <a:r>
              <a:rPr lang="tr-TR" sz="1000" dirty="0"/>
              <a:t> S, </a:t>
            </a:r>
            <a:r>
              <a:rPr lang="tr-TR" sz="1000" dirty="0" err="1"/>
              <a:t>Roelfsema</a:t>
            </a:r>
            <a:r>
              <a:rPr lang="tr-TR" sz="1000" dirty="0"/>
              <a:t> M, </a:t>
            </a:r>
            <a:r>
              <a:rPr lang="tr-TR" sz="1000" dirty="0" err="1"/>
              <a:t>Hsu</a:t>
            </a:r>
            <a:r>
              <a:rPr lang="tr-TR" sz="1000" dirty="0"/>
              <a:t> A, </a:t>
            </a:r>
            <a:r>
              <a:rPr lang="tr-TR" sz="1000" dirty="0" err="1"/>
              <a:t>Weinfurter</a:t>
            </a:r>
            <a:r>
              <a:rPr lang="tr-TR" sz="1000" dirty="0"/>
              <a:t> A, et al. </a:t>
            </a:r>
            <a:r>
              <a:rPr lang="tr-TR" sz="1000" dirty="0" err="1"/>
              <a:t>Correcting</a:t>
            </a:r>
            <a:r>
              <a:rPr lang="tr-TR" sz="1000" dirty="0"/>
              <a:t> </a:t>
            </a:r>
            <a:r>
              <a:rPr lang="tr-TR" sz="1000" dirty="0" err="1"/>
              <a:t>course</a:t>
            </a:r>
            <a:r>
              <a:rPr lang="tr-TR" sz="1000" dirty="0"/>
              <a:t>: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emission</a:t>
            </a:r>
            <a:r>
              <a:rPr lang="tr-TR" sz="1000" dirty="0"/>
              <a:t> </a:t>
            </a:r>
            <a:r>
              <a:rPr lang="tr-TR" sz="1000" dirty="0" err="1"/>
              <a:t>reduction</a:t>
            </a:r>
            <a:r>
              <a:rPr lang="tr-TR" sz="1000" dirty="0"/>
              <a:t> </a:t>
            </a:r>
            <a:r>
              <a:rPr lang="tr-TR" sz="1000" dirty="0" err="1"/>
              <a:t>potential</a:t>
            </a:r>
            <a:r>
              <a:rPr lang="tr-TR" sz="1000" dirty="0"/>
              <a:t> of </a:t>
            </a:r>
            <a:r>
              <a:rPr lang="tr-TR" sz="1000" dirty="0" err="1"/>
              <a:t>international</a:t>
            </a:r>
            <a:r>
              <a:rPr lang="tr-TR" sz="1000" dirty="0"/>
              <a:t> </a:t>
            </a:r>
            <a:r>
              <a:rPr lang="tr-TR" sz="1000" dirty="0" err="1"/>
              <a:t>cooperative</a:t>
            </a:r>
            <a:r>
              <a:rPr lang="tr-TR" sz="1000" dirty="0"/>
              <a:t> </a:t>
            </a:r>
            <a:r>
              <a:rPr lang="tr-TR" sz="1000" dirty="0" err="1"/>
              <a:t>initiatives</a:t>
            </a:r>
            <a:r>
              <a:rPr lang="tr-TR" sz="1000" dirty="0"/>
              <a:t>. </a:t>
            </a:r>
            <a:r>
              <a:rPr lang="tr-TR" sz="1000" dirty="0" err="1"/>
              <a:t>Clim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2021. 21(2):232–50.</a:t>
            </a:r>
          </a:p>
          <a:p>
            <a:pPr marL="0" indent="0">
              <a:buNone/>
            </a:pPr>
            <a:r>
              <a:rPr lang="tr-TR" sz="1000" dirty="0"/>
              <a:t>[14]	</a:t>
            </a:r>
            <a:r>
              <a:rPr lang="tr-TR" sz="1000" dirty="0" err="1"/>
              <a:t>Camarasa</a:t>
            </a:r>
            <a:r>
              <a:rPr lang="tr-TR" sz="1000" dirty="0"/>
              <a:t> C, Mata É, </a:t>
            </a:r>
            <a:r>
              <a:rPr lang="tr-TR" sz="1000" dirty="0" err="1"/>
              <a:t>Navarro</a:t>
            </a:r>
            <a:r>
              <a:rPr lang="tr-TR" sz="1000" dirty="0"/>
              <a:t> JPJ, </a:t>
            </a:r>
            <a:r>
              <a:rPr lang="tr-TR" sz="1000" dirty="0" err="1"/>
              <a:t>Reyna</a:t>
            </a:r>
            <a:r>
              <a:rPr lang="tr-TR" sz="1000" dirty="0"/>
              <a:t> J, </a:t>
            </a:r>
            <a:r>
              <a:rPr lang="tr-TR" sz="1000" dirty="0" err="1"/>
              <a:t>Bezerra</a:t>
            </a:r>
            <a:r>
              <a:rPr lang="tr-TR" sz="1000" dirty="0"/>
              <a:t> P, </a:t>
            </a:r>
            <a:r>
              <a:rPr lang="tr-TR" sz="1000" dirty="0" err="1"/>
              <a:t>Angelkorte</a:t>
            </a:r>
            <a:r>
              <a:rPr lang="tr-TR" sz="1000" dirty="0"/>
              <a:t> GB, et al. A global </a:t>
            </a:r>
            <a:r>
              <a:rPr lang="tr-TR" sz="1000" dirty="0" err="1"/>
              <a:t>comparison</a:t>
            </a:r>
            <a:r>
              <a:rPr lang="tr-TR" sz="1000" dirty="0"/>
              <a:t> of </a:t>
            </a:r>
            <a:r>
              <a:rPr lang="tr-TR" sz="1000" dirty="0" err="1"/>
              <a:t>building</a:t>
            </a:r>
            <a:r>
              <a:rPr lang="tr-TR" sz="1000" dirty="0"/>
              <a:t> </a:t>
            </a:r>
            <a:r>
              <a:rPr lang="tr-TR" sz="1000" dirty="0" err="1"/>
              <a:t>decarbonization</a:t>
            </a:r>
            <a:r>
              <a:rPr lang="tr-TR" sz="1000" dirty="0"/>
              <a:t> </a:t>
            </a:r>
            <a:r>
              <a:rPr lang="tr-TR" sz="1000" dirty="0" err="1"/>
              <a:t>scenarios</a:t>
            </a:r>
            <a:r>
              <a:rPr lang="tr-TR" sz="1000" dirty="0"/>
              <a:t> </a:t>
            </a:r>
            <a:r>
              <a:rPr lang="tr-TR" sz="1000" dirty="0" err="1"/>
              <a:t>by</a:t>
            </a:r>
            <a:r>
              <a:rPr lang="tr-TR" sz="1000" dirty="0"/>
              <a:t> 2050 </a:t>
            </a:r>
            <a:r>
              <a:rPr lang="tr-TR" sz="1000" dirty="0" err="1"/>
              <a:t>towards</a:t>
            </a:r>
            <a:r>
              <a:rPr lang="tr-TR" sz="1000" dirty="0"/>
              <a:t> 1.5–2 °C </a:t>
            </a:r>
            <a:r>
              <a:rPr lang="tr-TR" sz="1000" dirty="0" err="1"/>
              <a:t>targets</a:t>
            </a:r>
            <a:r>
              <a:rPr lang="tr-TR" sz="1000" dirty="0"/>
              <a:t>. </a:t>
            </a:r>
            <a:r>
              <a:rPr lang="tr-TR" sz="1000" dirty="0" err="1"/>
              <a:t>Nat</a:t>
            </a:r>
            <a:r>
              <a:rPr lang="tr-TR" sz="1000" dirty="0"/>
              <a:t> </a:t>
            </a:r>
            <a:r>
              <a:rPr lang="tr-TR" sz="1000" dirty="0" err="1"/>
              <a:t>Commun</a:t>
            </a:r>
            <a:r>
              <a:rPr lang="tr-TR" sz="1000" dirty="0"/>
              <a:t> [Internet]. 2022. 13(1):3077.</a:t>
            </a:r>
          </a:p>
          <a:p>
            <a:pPr marL="0" indent="0">
              <a:buNone/>
            </a:pPr>
            <a:r>
              <a:rPr lang="tr-TR" sz="1000" dirty="0"/>
              <a:t>[15]	</a:t>
            </a:r>
            <a:r>
              <a:rPr lang="tr-TR" sz="1000" dirty="0" err="1"/>
              <a:t>Ringkjøb</a:t>
            </a:r>
            <a:r>
              <a:rPr lang="tr-TR" sz="1000" dirty="0"/>
              <a:t> H-KK, </a:t>
            </a:r>
            <a:r>
              <a:rPr lang="tr-TR" sz="1000" dirty="0" err="1"/>
              <a:t>Haugan</a:t>
            </a:r>
            <a:r>
              <a:rPr lang="tr-TR" sz="1000" dirty="0"/>
              <a:t> PM, </a:t>
            </a:r>
            <a:r>
              <a:rPr lang="tr-TR" sz="1000" dirty="0" err="1"/>
              <a:t>Solbrekke</a:t>
            </a:r>
            <a:r>
              <a:rPr lang="tr-TR" sz="1000" dirty="0"/>
              <a:t> IM. A </a:t>
            </a:r>
            <a:r>
              <a:rPr lang="tr-TR" sz="1000" dirty="0" err="1"/>
              <a:t>review</a:t>
            </a:r>
            <a:r>
              <a:rPr lang="tr-TR" sz="1000" dirty="0"/>
              <a:t> of </a:t>
            </a:r>
            <a:r>
              <a:rPr lang="tr-TR" sz="1000" dirty="0" err="1"/>
              <a:t>modelling</a:t>
            </a:r>
            <a:r>
              <a:rPr lang="tr-TR" sz="1000" dirty="0"/>
              <a:t> </a:t>
            </a:r>
            <a:r>
              <a:rPr lang="tr-TR" sz="1000" dirty="0" err="1"/>
              <a:t>tools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and </a:t>
            </a:r>
            <a:r>
              <a:rPr lang="tr-TR" sz="1000" dirty="0" err="1"/>
              <a:t>electricity</a:t>
            </a:r>
            <a:r>
              <a:rPr lang="tr-TR" sz="1000" dirty="0"/>
              <a:t> </a:t>
            </a:r>
            <a:r>
              <a:rPr lang="tr-TR" sz="1000" dirty="0" err="1"/>
              <a:t>systems</a:t>
            </a:r>
            <a:r>
              <a:rPr lang="tr-TR" sz="1000" dirty="0"/>
              <a:t> </a:t>
            </a:r>
            <a:r>
              <a:rPr lang="tr-TR" sz="1000" dirty="0" err="1"/>
              <a:t>with</a:t>
            </a:r>
            <a:r>
              <a:rPr lang="tr-TR" sz="1000" dirty="0"/>
              <a:t> </a:t>
            </a:r>
            <a:r>
              <a:rPr lang="tr-TR" sz="1000" dirty="0" err="1"/>
              <a:t>large</a:t>
            </a:r>
            <a:r>
              <a:rPr lang="tr-TR" sz="1000" dirty="0"/>
              <a:t> </a:t>
            </a:r>
            <a:r>
              <a:rPr lang="tr-TR" sz="1000" dirty="0" err="1"/>
              <a:t>shares</a:t>
            </a:r>
            <a:r>
              <a:rPr lang="tr-TR" sz="1000" dirty="0"/>
              <a:t> of </a:t>
            </a:r>
            <a:r>
              <a:rPr lang="tr-TR" sz="1000" dirty="0" err="1"/>
              <a:t>variable</a:t>
            </a:r>
            <a:r>
              <a:rPr lang="tr-TR" sz="1000" dirty="0"/>
              <a:t> </a:t>
            </a:r>
            <a:r>
              <a:rPr lang="tr-TR" sz="1000" dirty="0" err="1"/>
              <a:t>renewables</a:t>
            </a:r>
            <a:r>
              <a:rPr lang="tr-TR" sz="1000" dirty="0"/>
              <a:t>. </a:t>
            </a:r>
            <a:r>
              <a:rPr lang="tr-TR" sz="1000" dirty="0" err="1"/>
              <a:t>Renew</a:t>
            </a:r>
            <a:r>
              <a:rPr lang="tr-TR" sz="1000" dirty="0"/>
              <a:t> </a:t>
            </a:r>
            <a:r>
              <a:rPr lang="tr-TR" sz="1000" dirty="0" err="1"/>
              <a:t>Sustain</a:t>
            </a:r>
            <a:r>
              <a:rPr lang="tr-TR" sz="1000" dirty="0"/>
              <a:t> Energy </a:t>
            </a:r>
            <a:r>
              <a:rPr lang="tr-TR" sz="1000" dirty="0" err="1"/>
              <a:t>Rev</a:t>
            </a:r>
            <a:r>
              <a:rPr lang="tr-TR" sz="1000" dirty="0"/>
              <a:t> [Internet]. 2018. 96(</a:t>
            </a:r>
            <a:r>
              <a:rPr lang="tr-TR" sz="1000" dirty="0" err="1"/>
              <a:t>July</a:t>
            </a:r>
            <a:r>
              <a:rPr lang="tr-TR" sz="1000" dirty="0"/>
              <a:t>):440–59.</a:t>
            </a:r>
          </a:p>
          <a:p>
            <a:pPr marL="0" indent="0">
              <a:buNone/>
            </a:pPr>
            <a:r>
              <a:rPr lang="tr-TR" sz="1000" dirty="0"/>
              <a:t>[16]	Stephan CC, </a:t>
            </a:r>
            <a:r>
              <a:rPr lang="tr-TR" sz="1000" dirty="0" err="1"/>
              <a:t>Lane</a:t>
            </a:r>
            <a:r>
              <a:rPr lang="tr-TR" sz="1000" dirty="0"/>
              <a:t> TP, </a:t>
            </a:r>
            <a:r>
              <a:rPr lang="tr-TR" sz="1000" dirty="0" err="1"/>
              <a:t>Jakob</a:t>
            </a:r>
            <a:r>
              <a:rPr lang="tr-TR" sz="1000" dirty="0"/>
              <a:t> C. </a:t>
            </a:r>
            <a:r>
              <a:rPr lang="tr-TR" sz="1000" dirty="0" err="1"/>
              <a:t>Gravity</a:t>
            </a:r>
            <a:r>
              <a:rPr lang="tr-TR" sz="1000" dirty="0"/>
              <a:t> </a:t>
            </a:r>
            <a:r>
              <a:rPr lang="tr-TR" sz="1000" dirty="0" err="1"/>
              <a:t>Wave</a:t>
            </a:r>
            <a:r>
              <a:rPr lang="tr-TR" sz="1000" dirty="0"/>
              <a:t> </a:t>
            </a:r>
            <a:r>
              <a:rPr lang="tr-TR" sz="1000" dirty="0" err="1"/>
              <a:t>Influences</a:t>
            </a:r>
            <a:r>
              <a:rPr lang="tr-TR" sz="1000" dirty="0"/>
              <a:t> On </a:t>
            </a:r>
            <a:r>
              <a:rPr lang="tr-TR" sz="1000" dirty="0" err="1"/>
              <a:t>Mesoscale</a:t>
            </a:r>
            <a:r>
              <a:rPr lang="tr-TR" sz="1000" dirty="0"/>
              <a:t> </a:t>
            </a:r>
            <a:r>
              <a:rPr lang="tr-TR" sz="1000" dirty="0" err="1"/>
              <a:t>Divergence</a:t>
            </a:r>
            <a:r>
              <a:rPr lang="tr-TR" sz="1000" dirty="0"/>
              <a:t>: An </a:t>
            </a:r>
            <a:r>
              <a:rPr lang="tr-TR" sz="1000" dirty="0" err="1"/>
              <a:t>Observational</a:t>
            </a:r>
            <a:r>
              <a:rPr lang="tr-TR" sz="1000" dirty="0"/>
              <a:t> Case </a:t>
            </a:r>
            <a:r>
              <a:rPr lang="tr-TR" sz="1000" dirty="0" err="1"/>
              <a:t>Study</a:t>
            </a:r>
            <a:r>
              <a:rPr lang="tr-TR" sz="1000" dirty="0"/>
              <a:t>. </a:t>
            </a:r>
            <a:r>
              <a:rPr lang="tr-TR" sz="1000" dirty="0" err="1"/>
              <a:t>Geophys</a:t>
            </a:r>
            <a:r>
              <a:rPr lang="tr-TR" sz="1000" dirty="0"/>
              <a:t> </a:t>
            </a:r>
            <a:r>
              <a:rPr lang="tr-TR" sz="1000" dirty="0" err="1"/>
              <a:t>Res</a:t>
            </a:r>
            <a:r>
              <a:rPr lang="tr-TR" sz="1000" dirty="0"/>
              <a:t> </a:t>
            </a:r>
            <a:r>
              <a:rPr lang="tr-TR" sz="1000" dirty="0" err="1"/>
              <a:t>Lett</a:t>
            </a:r>
            <a:r>
              <a:rPr lang="tr-TR" sz="1000" dirty="0"/>
              <a:t> [Internet]. 2020. 47(1).</a:t>
            </a:r>
          </a:p>
        </p:txBody>
      </p:sp>
    </p:spTree>
    <p:extLst>
      <p:ext uri="{BB962C8B-B14F-4D97-AF65-F5344CB8AC3E}">
        <p14:creationId xmlns:p14="http://schemas.microsoft.com/office/powerpoint/2010/main" val="188190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6053FCA-7B2F-4501-9B09-D7BCAD9F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Choice</a:t>
            </a:r>
            <a:r>
              <a:rPr lang="tr-TR" dirty="0"/>
              <a:t> </a:t>
            </a:r>
            <a:r>
              <a:rPr lang="tr-TR" dirty="0" err="1"/>
              <a:t>experiments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E4AD51-3DFA-48F3-A1E8-7CAFE401E7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Choice</a:t>
            </a:r>
            <a:r>
              <a:rPr lang="tr-TR" sz="2400" dirty="0"/>
              <a:t> </a:t>
            </a:r>
            <a:r>
              <a:rPr lang="tr-TR" sz="2400" dirty="0" err="1"/>
              <a:t>experiments</a:t>
            </a:r>
            <a:r>
              <a:rPr lang="tr-TR" sz="2400" dirty="0"/>
              <a:t> (</a:t>
            </a:r>
            <a:r>
              <a:rPr lang="tr-TR" sz="2400" dirty="0" err="1"/>
              <a:t>contingent</a:t>
            </a:r>
            <a:r>
              <a:rPr lang="tr-TR" sz="2400" dirty="0"/>
              <a:t> </a:t>
            </a:r>
            <a:r>
              <a:rPr lang="tr-TR" sz="2400" dirty="0" err="1"/>
              <a:t>evaluation</a:t>
            </a:r>
            <a:r>
              <a:rPr lang="tr-TR" sz="2400" dirty="0"/>
              <a:t> </a:t>
            </a:r>
            <a:r>
              <a:rPr lang="tr-TR" sz="2400" dirty="0" err="1"/>
              <a:t>method</a:t>
            </a:r>
            <a:r>
              <a:rPr lang="tr-TR" sz="2400" dirty="0"/>
              <a:t>)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used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evaluating</a:t>
            </a:r>
            <a:r>
              <a:rPr lang="tr-TR" sz="2400" dirty="0"/>
              <a:t> </a:t>
            </a:r>
            <a:r>
              <a:rPr lang="tr-TR" sz="2400" dirty="0" err="1"/>
              <a:t>impacts</a:t>
            </a:r>
            <a:r>
              <a:rPr lang="tr-TR" sz="2400" dirty="0"/>
              <a:t> of </a:t>
            </a:r>
            <a:r>
              <a:rPr lang="tr-TR" sz="2400" dirty="0" err="1"/>
              <a:t>policies</a:t>
            </a:r>
            <a:r>
              <a:rPr lang="tr-TR" sz="2400" dirty="0"/>
              <a:t> </a:t>
            </a:r>
            <a:r>
              <a:rPr lang="tr-TR" sz="2400" dirty="0" err="1"/>
              <a:t>againts</a:t>
            </a:r>
            <a:r>
              <a:rPr lang="tr-TR" sz="2400" dirty="0"/>
              <a:t> </a:t>
            </a:r>
            <a:r>
              <a:rPr lang="tr-TR" sz="2400" dirty="0" err="1"/>
              <a:t>preferences</a:t>
            </a:r>
            <a:r>
              <a:rPr lang="tr-TR" sz="2400" dirty="0"/>
              <a:t> of </a:t>
            </a:r>
            <a:r>
              <a:rPr lang="tr-TR" sz="2400" dirty="0" err="1"/>
              <a:t>end</a:t>
            </a:r>
            <a:r>
              <a:rPr lang="tr-TR" sz="2400" dirty="0"/>
              <a:t> </a:t>
            </a:r>
            <a:r>
              <a:rPr lang="tr-TR" sz="2400" dirty="0" err="1"/>
              <a:t>users</a:t>
            </a:r>
            <a:endParaRPr lang="tr-TR" sz="2400" dirty="0"/>
          </a:p>
          <a:p>
            <a:r>
              <a:rPr lang="tr-TR" sz="2400" dirty="0" err="1"/>
              <a:t>There</a:t>
            </a:r>
            <a:r>
              <a:rPr lang="tr-TR" sz="2400" dirty="0"/>
              <a:t> </a:t>
            </a:r>
            <a:r>
              <a:rPr lang="tr-TR" sz="2400" dirty="0" err="1"/>
              <a:t>may</a:t>
            </a:r>
            <a:r>
              <a:rPr lang="tr-TR" sz="2400" dirty="0"/>
              <a:t> be </a:t>
            </a:r>
            <a:r>
              <a:rPr lang="tr-TR" sz="2400" dirty="0" err="1"/>
              <a:t>social</a:t>
            </a:r>
            <a:r>
              <a:rPr lang="tr-TR" sz="2400" dirty="0"/>
              <a:t> </a:t>
            </a:r>
            <a:r>
              <a:rPr lang="tr-TR" sz="2400" dirty="0" err="1"/>
              <a:t>barriers</a:t>
            </a:r>
            <a:r>
              <a:rPr lang="tr-TR" sz="2400" dirty="0"/>
              <a:t> </a:t>
            </a:r>
            <a:r>
              <a:rPr lang="tr-TR" sz="2400" dirty="0" err="1"/>
              <a:t>against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efficiency</a:t>
            </a:r>
            <a:r>
              <a:rPr lang="tr-TR" sz="2400" dirty="0"/>
              <a:t> </a:t>
            </a:r>
            <a:r>
              <a:rPr lang="tr-TR" sz="2400" dirty="0" err="1"/>
              <a:t>investments</a:t>
            </a:r>
            <a:r>
              <a:rPr lang="tr-TR" sz="2400" dirty="0"/>
              <a:t> (</a:t>
            </a:r>
            <a:r>
              <a:rPr lang="tr-TR" sz="2400" dirty="0" err="1"/>
              <a:t>preferences</a:t>
            </a:r>
            <a:r>
              <a:rPr lang="tr-TR" sz="2400" dirty="0"/>
              <a:t>, </a:t>
            </a:r>
            <a:r>
              <a:rPr lang="tr-TR" sz="2400" dirty="0" err="1"/>
              <a:t>habits</a:t>
            </a:r>
            <a:r>
              <a:rPr lang="tr-TR" sz="2400" dirty="0"/>
              <a:t>)</a:t>
            </a:r>
          </a:p>
          <a:p>
            <a:r>
              <a:rPr lang="tr-TR" sz="2400" dirty="0" err="1"/>
              <a:t>Conflicting</a:t>
            </a:r>
            <a:r>
              <a:rPr lang="tr-TR" sz="2400" dirty="0"/>
              <a:t> </a:t>
            </a:r>
            <a:r>
              <a:rPr lang="tr-TR" sz="2400" dirty="0" err="1"/>
              <a:t>objectives</a:t>
            </a:r>
            <a:r>
              <a:rPr lang="tr-TR" sz="2400" dirty="0"/>
              <a:t> of </a:t>
            </a:r>
            <a:r>
              <a:rPr lang="tr-TR" sz="2400" dirty="0" err="1"/>
              <a:t>end</a:t>
            </a:r>
            <a:r>
              <a:rPr lang="tr-TR" sz="2400" dirty="0"/>
              <a:t> </a:t>
            </a:r>
            <a:r>
              <a:rPr lang="tr-TR" sz="2400" dirty="0" err="1"/>
              <a:t>users</a:t>
            </a:r>
            <a:r>
              <a:rPr lang="tr-TR" sz="2400" dirty="0"/>
              <a:t> </a:t>
            </a:r>
            <a:r>
              <a:rPr lang="tr-TR" sz="2400" dirty="0" err="1"/>
              <a:t>might</a:t>
            </a:r>
            <a:r>
              <a:rPr lang="tr-TR" sz="2400" dirty="0"/>
              <a:t> </a:t>
            </a:r>
            <a:r>
              <a:rPr lang="tr-TR" sz="2400" dirty="0" err="1"/>
              <a:t>create</a:t>
            </a:r>
            <a:r>
              <a:rPr lang="tr-TR" sz="2400" dirty="0"/>
              <a:t> </a:t>
            </a:r>
            <a:r>
              <a:rPr lang="tr-TR" sz="2400" dirty="0" err="1"/>
              <a:t>bias</a:t>
            </a:r>
            <a:r>
              <a:rPr lang="tr-TR" sz="2400" dirty="0"/>
              <a:t> in </a:t>
            </a:r>
            <a:r>
              <a:rPr lang="tr-TR" sz="2400" dirty="0" err="1"/>
              <a:t>responses</a:t>
            </a:r>
            <a:endParaRPr lang="tr-TR" sz="2400" dirty="0"/>
          </a:p>
          <a:p>
            <a:r>
              <a:rPr lang="tr-TR" sz="2400" dirty="0"/>
              <a:t>Combination of </a:t>
            </a:r>
            <a:r>
              <a:rPr lang="tr-TR" sz="2400" dirty="0" err="1"/>
              <a:t>multiple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 (semi-</a:t>
            </a:r>
            <a:r>
              <a:rPr lang="tr-TR" sz="2400" dirty="0" err="1"/>
              <a:t>structured</a:t>
            </a:r>
            <a:r>
              <a:rPr lang="tr-TR" sz="2400" dirty="0"/>
              <a:t> </a:t>
            </a:r>
            <a:r>
              <a:rPr lang="tr-TR" sz="2400" dirty="0" err="1"/>
              <a:t>interview</a:t>
            </a:r>
            <a:r>
              <a:rPr lang="tr-TR" sz="2400" dirty="0"/>
              <a:t>, </a:t>
            </a:r>
            <a:r>
              <a:rPr lang="tr-TR" sz="2400" dirty="0" err="1"/>
              <a:t>focus</a:t>
            </a:r>
            <a:r>
              <a:rPr lang="tr-TR" sz="2400" dirty="0"/>
              <a:t> </a:t>
            </a:r>
            <a:r>
              <a:rPr lang="tr-TR" sz="2400" dirty="0" err="1"/>
              <a:t>groups</a:t>
            </a:r>
            <a:r>
              <a:rPr lang="tr-TR" sz="2400" dirty="0"/>
              <a:t>, online </a:t>
            </a:r>
            <a:r>
              <a:rPr lang="tr-TR" sz="2400" dirty="0" err="1"/>
              <a:t>forums</a:t>
            </a:r>
            <a:r>
              <a:rPr lang="tr-TR" sz="2400" dirty="0"/>
              <a:t>) </a:t>
            </a:r>
            <a:r>
              <a:rPr lang="tr-TR" sz="2400" dirty="0" err="1"/>
              <a:t>might</a:t>
            </a:r>
            <a:r>
              <a:rPr lang="tr-TR" sz="2400" dirty="0"/>
              <a:t> </a:t>
            </a:r>
            <a:r>
              <a:rPr lang="tr-TR" sz="2400" dirty="0" err="1"/>
              <a:t>reduce</a:t>
            </a:r>
            <a:r>
              <a:rPr lang="tr-TR" sz="2400" dirty="0"/>
              <a:t> </a:t>
            </a:r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bias</a:t>
            </a:r>
            <a:endParaRPr lang="tr-TR" sz="24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72075595-7887-4F26-93B0-2DE49697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44" y="3839369"/>
            <a:ext cx="5253756" cy="2960620"/>
          </a:xfrm>
          <a:prstGeom prst="rect">
            <a:avLst/>
          </a:prstGeom>
        </p:spPr>
      </p:pic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8F683A8-01BE-44CA-BA42-0E9D4E322F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600"/>
            <a:ext cx="5486400" cy="2507104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5D4E5733-6DFB-4822-B3B1-72E47C20F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3" y="490432"/>
            <a:ext cx="5253755" cy="61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5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FD5C92-D379-4557-BFCC-560CFAB8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Earth </a:t>
            </a:r>
            <a:r>
              <a:rPr lang="tr-TR" dirty="0" err="1"/>
              <a:t>System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BE03CD-4A88-4B4A-A9A3-A698525CC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101971"/>
            <a:ext cx="6323430" cy="4935538"/>
          </a:xfrm>
        </p:spPr>
        <p:txBody>
          <a:bodyPr/>
          <a:lstStyle/>
          <a:p>
            <a:r>
              <a:rPr lang="en-US" sz="2400" dirty="0"/>
              <a:t>Socioeconomic scenarios</a:t>
            </a:r>
            <a:r>
              <a:rPr lang="tr-TR" sz="2400" dirty="0"/>
              <a:t> </a:t>
            </a:r>
            <a:r>
              <a:rPr lang="tr-TR" sz="2400" dirty="0" err="1"/>
              <a:t>describe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development</a:t>
            </a:r>
            <a:r>
              <a:rPr lang="tr-TR" sz="2400" dirty="0"/>
              <a:t> of </a:t>
            </a:r>
            <a:r>
              <a:rPr lang="tr-TR" sz="2400" dirty="0" err="1"/>
              <a:t>societal</a:t>
            </a:r>
            <a:r>
              <a:rPr lang="tr-TR" sz="2400" dirty="0"/>
              <a:t> </a:t>
            </a:r>
            <a:r>
              <a:rPr lang="tr-TR" sz="2400" dirty="0" err="1"/>
              <a:t>drivers</a:t>
            </a:r>
            <a:endParaRPr lang="en-US" sz="2400" dirty="0"/>
          </a:p>
          <a:p>
            <a:r>
              <a:rPr lang="en-US" sz="2400" dirty="0"/>
              <a:t>Emissions, concentration and climate forcing </a:t>
            </a:r>
            <a:r>
              <a:rPr lang="tr-TR" sz="2400" dirty="0" err="1"/>
              <a:t>emerge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these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r>
              <a:rPr lang="en-US" sz="2400" dirty="0"/>
              <a:t> </a:t>
            </a:r>
            <a:endParaRPr lang="tr-TR" sz="2400" dirty="0"/>
          </a:p>
          <a:p>
            <a:r>
              <a:rPr lang="en-US" sz="2400" dirty="0"/>
              <a:t>Climate change scenarios </a:t>
            </a:r>
            <a:r>
              <a:rPr lang="tr-TR" sz="2400" dirty="0" err="1"/>
              <a:t>result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forcing</a:t>
            </a:r>
            <a:endParaRPr lang="en-US" sz="2400" dirty="0"/>
          </a:p>
          <a:p>
            <a:r>
              <a:rPr lang="en-US" sz="2400" dirty="0"/>
              <a:t>Climate impact scenarios </a:t>
            </a:r>
            <a:r>
              <a:rPr lang="tr-TR" sz="2400" dirty="0" err="1"/>
              <a:t>result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endParaRPr lang="en-US" sz="2400" dirty="0"/>
          </a:p>
          <a:p>
            <a:r>
              <a:rPr lang="en-US" sz="2400" dirty="0"/>
              <a:t>Mitigation scenarios</a:t>
            </a:r>
            <a:r>
              <a:rPr lang="tr-TR" sz="2400" dirty="0"/>
              <a:t> </a:t>
            </a:r>
            <a:r>
              <a:rPr lang="tr-TR" sz="2400" dirty="0" err="1"/>
              <a:t>describe</a:t>
            </a:r>
            <a:r>
              <a:rPr lang="tr-TR" sz="2400" dirty="0"/>
              <a:t> </a:t>
            </a:r>
            <a:r>
              <a:rPr lang="tr-TR" sz="2400" dirty="0" err="1"/>
              <a:t>actions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reduce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forcing</a:t>
            </a:r>
            <a:r>
              <a:rPr lang="en-US" sz="2400" dirty="0"/>
              <a:t> </a:t>
            </a:r>
          </a:p>
          <a:p>
            <a:r>
              <a:rPr lang="en-US" sz="2400" dirty="0"/>
              <a:t>Adaptation scenarios </a:t>
            </a:r>
            <a:r>
              <a:rPr lang="tr-TR" sz="2400" dirty="0" err="1"/>
              <a:t>describe</a:t>
            </a:r>
            <a:r>
              <a:rPr lang="tr-TR" sz="2400" dirty="0"/>
              <a:t> </a:t>
            </a:r>
            <a:r>
              <a:rPr lang="tr-TR" sz="2400" dirty="0" err="1"/>
              <a:t>actions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limit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impacts</a:t>
            </a:r>
            <a:r>
              <a:rPr lang="tr-TR" sz="2400" dirty="0"/>
              <a:t> of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endParaRPr lang="tr-TR" sz="2400" dirty="0"/>
          </a:p>
          <a:p>
            <a:r>
              <a:rPr lang="en-US" sz="2400" dirty="0"/>
              <a:t>Integrated scenarios </a:t>
            </a:r>
            <a:r>
              <a:rPr lang="tr-TR" sz="2400" dirty="0" err="1"/>
              <a:t>describe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forcings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feedback</a:t>
            </a:r>
            <a:r>
              <a:rPr lang="tr-TR" sz="2400" dirty="0"/>
              <a:t> </a:t>
            </a:r>
            <a:r>
              <a:rPr lang="tr-TR" sz="2400" dirty="0" err="1"/>
              <a:t>loops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B2A4C28-9E43-42DC-A220-93C10CE100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1908803"/>
            <a:ext cx="5486400" cy="386113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7DC6A99-C7AA-4CE9-99BA-23BA4E677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062" y="1764179"/>
            <a:ext cx="5134708" cy="41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3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7859EE5-8133-4079-A5C1-5268AB26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Earth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Feedbacks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DF9B544-B964-4017-AC47-7FFA3401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3" y="1371600"/>
            <a:ext cx="5486397" cy="4379897"/>
          </a:xfrm>
          <a:prstGeom prst="rect">
            <a:avLst/>
          </a:prstGeom>
        </p:spPr>
      </p:pic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2BD8CD50-74AB-4C3C-A378-18EF43D124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1" y="1371600"/>
            <a:ext cx="5608320" cy="5290183"/>
          </a:xfrm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EA3020DE-710B-4226-8048-668C06407A8B}"/>
              </a:ext>
            </a:extLst>
          </p:cNvPr>
          <p:cNvSpPr txBox="1">
            <a:spLocks/>
          </p:cNvSpPr>
          <p:nvPr/>
        </p:nvSpPr>
        <p:spPr bwMode="auto">
          <a:xfrm>
            <a:off x="487678" y="1371600"/>
            <a:ext cx="5279138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15938" indent="-2286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798513" indent="-16668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196975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1487488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tr-TR" sz="2400" kern="0" dirty="0"/>
              <a:t>Land </a:t>
            </a:r>
            <a:r>
              <a:rPr lang="tr-TR" sz="2400" kern="0" dirty="0" err="1"/>
              <a:t>and</a:t>
            </a:r>
            <a:r>
              <a:rPr lang="tr-TR" sz="2400" kern="0" dirty="0"/>
              <a:t> </a:t>
            </a:r>
            <a:r>
              <a:rPr lang="tr-TR" sz="2400" kern="0" dirty="0" err="1"/>
              <a:t>oceans</a:t>
            </a:r>
            <a:r>
              <a:rPr lang="tr-TR" sz="2400" kern="0" dirty="0"/>
              <a:t> </a:t>
            </a:r>
            <a:r>
              <a:rPr lang="tr-TR" sz="2400" kern="0" dirty="0" err="1"/>
              <a:t>are</a:t>
            </a:r>
            <a:r>
              <a:rPr lang="tr-TR" sz="2400" kern="0" dirty="0"/>
              <a:t> </a:t>
            </a:r>
            <a:r>
              <a:rPr lang="tr-TR" sz="2400" kern="0" dirty="0" err="1"/>
              <a:t>carbon</a:t>
            </a:r>
            <a:r>
              <a:rPr lang="tr-TR" sz="2400" kern="0" dirty="0"/>
              <a:t> </a:t>
            </a:r>
            <a:r>
              <a:rPr lang="tr-TR" sz="2400" kern="0" dirty="0" err="1"/>
              <a:t>sinks</a:t>
            </a:r>
            <a:r>
              <a:rPr lang="tr-TR" sz="2400" kern="0" dirty="0"/>
              <a:t> but </a:t>
            </a:r>
            <a:r>
              <a:rPr lang="tr-TR" sz="2400" kern="0" dirty="0" err="1"/>
              <a:t>their</a:t>
            </a:r>
            <a:r>
              <a:rPr lang="tr-TR" sz="2400" kern="0" dirty="0"/>
              <a:t> </a:t>
            </a:r>
            <a:r>
              <a:rPr lang="tr-TR" sz="2400" kern="0" dirty="0" err="1"/>
              <a:t>potential</a:t>
            </a:r>
            <a:r>
              <a:rPr lang="tr-TR" sz="2400" kern="0" dirty="0"/>
              <a:t> </a:t>
            </a:r>
            <a:r>
              <a:rPr lang="tr-TR" sz="2400" kern="0" dirty="0" err="1"/>
              <a:t>decreases</a:t>
            </a:r>
            <a:r>
              <a:rPr lang="tr-TR" sz="2400" kern="0" dirty="0"/>
              <a:t> </a:t>
            </a:r>
            <a:r>
              <a:rPr lang="tr-TR" sz="2400" kern="0" dirty="0" err="1"/>
              <a:t>with</a:t>
            </a:r>
            <a:r>
              <a:rPr lang="tr-TR" sz="2400" kern="0" dirty="0"/>
              <a:t> </a:t>
            </a:r>
            <a:r>
              <a:rPr lang="tr-TR" sz="2400" kern="0" dirty="0" err="1"/>
              <a:t>climate</a:t>
            </a:r>
            <a:r>
              <a:rPr lang="tr-TR" sz="2400" kern="0" dirty="0"/>
              <a:t> </a:t>
            </a:r>
            <a:r>
              <a:rPr lang="tr-TR" sz="2400" kern="0" dirty="0" err="1"/>
              <a:t>change</a:t>
            </a:r>
            <a:endParaRPr lang="tr-TR" sz="2400" kern="0" dirty="0"/>
          </a:p>
          <a:p>
            <a:r>
              <a:rPr lang="tr-TR" sz="2400" kern="0" dirty="0"/>
              <a:t>Net-</a:t>
            </a:r>
            <a:r>
              <a:rPr lang="tr-TR" sz="2400" kern="0" dirty="0" err="1"/>
              <a:t>zero</a:t>
            </a:r>
            <a:r>
              <a:rPr lang="tr-TR" sz="2400" kern="0" dirty="0"/>
              <a:t> </a:t>
            </a:r>
            <a:r>
              <a:rPr lang="tr-TR" sz="2400" kern="0" dirty="0" err="1"/>
              <a:t>carbon</a:t>
            </a:r>
            <a:r>
              <a:rPr lang="tr-TR" sz="2400" kern="0" dirty="0"/>
              <a:t> </a:t>
            </a:r>
            <a:r>
              <a:rPr lang="tr-TR" sz="2400" kern="0" dirty="0" err="1"/>
              <a:t>emission</a:t>
            </a:r>
            <a:r>
              <a:rPr lang="tr-TR" sz="2400" kern="0" dirty="0"/>
              <a:t> </a:t>
            </a:r>
            <a:r>
              <a:rPr lang="tr-TR" sz="2400" kern="0" dirty="0" err="1"/>
              <a:t>scenarios</a:t>
            </a:r>
            <a:r>
              <a:rPr lang="tr-TR" sz="2400" kern="0" dirty="0"/>
              <a:t> </a:t>
            </a:r>
            <a:r>
              <a:rPr lang="tr-TR" sz="2400" kern="0" dirty="0" err="1"/>
              <a:t>require</a:t>
            </a:r>
            <a:r>
              <a:rPr lang="tr-TR" sz="2400" kern="0" dirty="0"/>
              <a:t> </a:t>
            </a:r>
            <a:r>
              <a:rPr lang="tr-TR" sz="2400" kern="0" dirty="0" err="1"/>
              <a:t>negative</a:t>
            </a:r>
            <a:r>
              <a:rPr lang="tr-TR" sz="2400" kern="0" dirty="0"/>
              <a:t> </a:t>
            </a:r>
            <a:r>
              <a:rPr lang="tr-TR" sz="2400" kern="0" dirty="0" err="1"/>
              <a:t>emission</a:t>
            </a:r>
            <a:r>
              <a:rPr lang="tr-TR" sz="2400" kern="0" dirty="0"/>
              <a:t> </a:t>
            </a:r>
            <a:r>
              <a:rPr lang="tr-TR" sz="2400" kern="0" dirty="0" err="1"/>
              <a:t>technologies</a:t>
            </a:r>
            <a:endParaRPr lang="tr-TR" sz="2400" kern="0" dirty="0"/>
          </a:p>
          <a:p>
            <a:r>
              <a:rPr lang="tr-TR" sz="2400" kern="0" dirty="0" err="1"/>
              <a:t>However</a:t>
            </a:r>
            <a:r>
              <a:rPr lang="tr-TR" sz="2400" kern="0" dirty="0"/>
              <a:t>, Earth </a:t>
            </a:r>
            <a:r>
              <a:rPr lang="tr-TR" sz="2400" kern="0" dirty="0" err="1"/>
              <a:t>System</a:t>
            </a:r>
            <a:r>
              <a:rPr lang="tr-TR" sz="2400" kern="0" dirty="0"/>
              <a:t> </a:t>
            </a:r>
            <a:r>
              <a:rPr lang="tr-TR" sz="2400" kern="0" dirty="0" err="1"/>
              <a:t>Models</a:t>
            </a:r>
            <a:r>
              <a:rPr lang="tr-TR" sz="2400" kern="0" dirty="0"/>
              <a:t> </a:t>
            </a:r>
            <a:r>
              <a:rPr lang="tr-TR" sz="2400" kern="0" dirty="0" err="1"/>
              <a:t>lack</a:t>
            </a:r>
            <a:r>
              <a:rPr lang="tr-TR" sz="2400" kern="0" dirty="0"/>
              <a:t> </a:t>
            </a:r>
            <a:r>
              <a:rPr lang="tr-TR" sz="2400" kern="0" dirty="0" err="1"/>
              <a:t>some</a:t>
            </a:r>
            <a:r>
              <a:rPr lang="tr-TR" sz="2400" kern="0" dirty="0"/>
              <a:t> </a:t>
            </a:r>
            <a:r>
              <a:rPr lang="tr-TR" sz="2400" kern="0" dirty="0" err="1"/>
              <a:t>important</a:t>
            </a:r>
            <a:r>
              <a:rPr lang="tr-TR" sz="2400" kern="0" dirty="0"/>
              <a:t> </a:t>
            </a:r>
            <a:r>
              <a:rPr lang="tr-TR" sz="2400" kern="0" dirty="0" err="1"/>
              <a:t>processes</a:t>
            </a:r>
            <a:r>
              <a:rPr lang="tr-TR" sz="2400" kern="0" dirty="0"/>
              <a:t>:</a:t>
            </a:r>
          </a:p>
          <a:p>
            <a:pPr lvl="1"/>
            <a:r>
              <a:rPr lang="tr-TR" sz="2400" kern="0" dirty="0"/>
              <a:t>Role of </a:t>
            </a:r>
            <a:r>
              <a:rPr lang="tr-TR" sz="2400" kern="0" dirty="0" err="1"/>
              <a:t>nutrient</a:t>
            </a:r>
            <a:r>
              <a:rPr lang="tr-TR" sz="2400" kern="0" dirty="0"/>
              <a:t> </a:t>
            </a:r>
            <a:r>
              <a:rPr lang="tr-TR" sz="2400" kern="0" dirty="0" err="1"/>
              <a:t>cycles</a:t>
            </a:r>
            <a:r>
              <a:rPr lang="tr-TR" sz="2400" kern="0" dirty="0"/>
              <a:t> (N </a:t>
            </a:r>
            <a:r>
              <a:rPr lang="tr-TR" sz="2400" kern="0" dirty="0" err="1"/>
              <a:t>and</a:t>
            </a:r>
            <a:r>
              <a:rPr lang="tr-TR" sz="2400" kern="0" dirty="0"/>
              <a:t> P)</a:t>
            </a:r>
          </a:p>
          <a:p>
            <a:pPr lvl="1"/>
            <a:r>
              <a:rPr lang="tr-TR" sz="2400" kern="0" dirty="0" err="1"/>
              <a:t>Burning</a:t>
            </a:r>
            <a:r>
              <a:rPr lang="tr-TR" sz="2400" kern="0" dirty="0"/>
              <a:t> of </a:t>
            </a:r>
            <a:r>
              <a:rPr lang="tr-TR" sz="2400" kern="0" dirty="0" err="1"/>
              <a:t>old</a:t>
            </a:r>
            <a:r>
              <a:rPr lang="tr-TR" sz="2400" kern="0" dirty="0"/>
              <a:t> </a:t>
            </a:r>
            <a:r>
              <a:rPr lang="tr-TR" sz="2400" kern="0" dirty="0" err="1"/>
              <a:t>land</a:t>
            </a:r>
            <a:r>
              <a:rPr lang="tr-TR" sz="2400" kern="0" dirty="0"/>
              <a:t> </a:t>
            </a:r>
            <a:r>
              <a:rPr lang="tr-TR" sz="2400" kern="0" dirty="0" err="1"/>
              <a:t>carbon</a:t>
            </a:r>
            <a:r>
              <a:rPr lang="tr-TR" sz="2400" kern="0" dirty="0"/>
              <a:t> </a:t>
            </a:r>
            <a:r>
              <a:rPr lang="tr-TR" sz="2400" kern="0" dirty="0" err="1"/>
              <a:t>stocks</a:t>
            </a:r>
            <a:r>
              <a:rPr lang="tr-TR" sz="2400" kern="0" dirty="0"/>
              <a:t> (</a:t>
            </a:r>
            <a:r>
              <a:rPr lang="tr-TR" sz="2400" kern="0" dirty="0" err="1"/>
              <a:t>peat</a:t>
            </a:r>
            <a:r>
              <a:rPr lang="tr-TR" sz="2400" kern="0" dirty="0"/>
              <a:t> </a:t>
            </a:r>
            <a:r>
              <a:rPr lang="tr-TR" sz="2400" kern="0" dirty="0" err="1"/>
              <a:t>fires</a:t>
            </a:r>
            <a:r>
              <a:rPr lang="tr-TR" sz="2400" kern="0" dirty="0"/>
              <a:t>)</a:t>
            </a:r>
          </a:p>
          <a:p>
            <a:pPr lvl="1"/>
            <a:r>
              <a:rPr lang="tr-TR" sz="2400" kern="0" dirty="0" err="1"/>
              <a:t>Release</a:t>
            </a:r>
            <a:r>
              <a:rPr lang="tr-TR" sz="2400" kern="0" dirty="0"/>
              <a:t> of </a:t>
            </a:r>
            <a:r>
              <a:rPr lang="tr-TR" sz="2400" kern="0" dirty="0" err="1"/>
              <a:t>carbon</a:t>
            </a:r>
            <a:r>
              <a:rPr lang="tr-TR" sz="2400" kern="0" dirty="0"/>
              <a:t> </a:t>
            </a:r>
            <a:r>
              <a:rPr lang="tr-TR" sz="2400" kern="0" dirty="0" err="1"/>
              <a:t>from</a:t>
            </a:r>
            <a:r>
              <a:rPr lang="tr-TR" sz="2400" kern="0" dirty="0"/>
              <a:t> </a:t>
            </a:r>
            <a:r>
              <a:rPr lang="tr-TR" sz="2400" kern="0" dirty="0" err="1"/>
              <a:t>thawing</a:t>
            </a:r>
            <a:r>
              <a:rPr lang="tr-TR" sz="2400" kern="0" dirty="0"/>
              <a:t> </a:t>
            </a:r>
            <a:r>
              <a:rPr lang="tr-TR" sz="2400" kern="0" dirty="0" err="1"/>
              <a:t>permafrost</a:t>
            </a:r>
            <a:endParaRPr lang="tr-TR" sz="2400" kern="0" dirty="0"/>
          </a:p>
          <a:p>
            <a:endParaRPr lang="tr-TR" sz="2400" kern="0" dirty="0"/>
          </a:p>
        </p:txBody>
      </p:sp>
    </p:spTree>
    <p:extLst>
      <p:ext uri="{BB962C8B-B14F-4D97-AF65-F5344CB8AC3E}">
        <p14:creationId xmlns:p14="http://schemas.microsoft.com/office/powerpoint/2010/main" val="74272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085F37-ED92-4140-95C7-4E657379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Scenarios</a:t>
            </a:r>
            <a:endParaRPr lang="tr-TR" dirty="0"/>
          </a:p>
        </p:txBody>
      </p:sp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id="{281C7546-AB5B-4F6B-8473-CFDB753EAA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4526" y="1371600"/>
            <a:ext cx="3813824" cy="4935538"/>
          </a:xfrm>
          <a:prstGeom prst="rect">
            <a:avLst/>
          </a:prstGeom>
        </p:spPr>
      </p:pic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5379ABE1-2049-405E-A3CC-FFF8D277D4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S</a:t>
            </a:r>
            <a:r>
              <a:rPr lang="en-US" sz="2400" dirty="0" err="1"/>
              <a:t>cenarios</a:t>
            </a:r>
            <a:r>
              <a:rPr lang="en-US" sz="2400" dirty="0"/>
              <a:t> in </a:t>
            </a:r>
            <a:r>
              <a:rPr lang="tr-TR" sz="2400" dirty="0"/>
              <a:t>IPCC </a:t>
            </a:r>
            <a:r>
              <a:rPr lang="en-US" sz="2400" dirty="0"/>
              <a:t>AR6 have been expanded to include energy, emissions and sectoral scenarios from global to national scales</a:t>
            </a:r>
            <a:endParaRPr lang="tr-TR" sz="2400" dirty="0"/>
          </a:p>
          <a:p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ensemble</a:t>
            </a:r>
            <a:r>
              <a:rPr lang="tr-TR" sz="2400" dirty="0"/>
              <a:t> </a:t>
            </a:r>
            <a:r>
              <a:rPr lang="tr-TR" sz="2400" dirty="0" err="1"/>
              <a:t>contains</a:t>
            </a:r>
            <a:endParaRPr lang="tr-TR" sz="2400" dirty="0"/>
          </a:p>
          <a:p>
            <a:pPr lvl="1"/>
            <a:r>
              <a:rPr lang="tr-TR" sz="2400" dirty="0"/>
              <a:t>3131 </a:t>
            </a:r>
            <a:r>
              <a:rPr lang="tr-TR" sz="2400" dirty="0" err="1"/>
              <a:t>quantitative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r>
              <a:rPr lang="tr-TR" sz="2400" dirty="0"/>
              <a:t> </a:t>
            </a:r>
            <a:r>
              <a:rPr lang="tr-TR" sz="2400" dirty="0" err="1"/>
              <a:t>derived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endParaRPr lang="tr-TR" sz="2400" dirty="0"/>
          </a:p>
          <a:p>
            <a:pPr lvl="1"/>
            <a:r>
              <a:rPr lang="tr-TR" sz="2400" dirty="0"/>
              <a:t>188 </a:t>
            </a:r>
            <a:r>
              <a:rPr lang="tr-TR" sz="2400" dirty="0" err="1"/>
              <a:t>unique</a:t>
            </a:r>
            <a:r>
              <a:rPr lang="tr-TR" sz="2400" dirty="0"/>
              <a:t> </a:t>
            </a:r>
            <a:r>
              <a:rPr lang="tr-TR" sz="2400" dirty="0" err="1"/>
              <a:t>modelling</a:t>
            </a:r>
            <a:r>
              <a:rPr lang="tr-TR" sz="2400" dirty="0"/>
              <a:t> </a:t>
            </a:r>
            <a:r>
              <a:rPr lang="tr-TR" sz="2400" dirty="0" err="1"/>
              <a:t>frameworks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95+ model </a:t>
            </a:r>
            <a:r>
              <a:rPr lang="tr-TR" sz="2400" dirty="0" err="1"/>
              <a:t>families</a:t>
            </a:r>
            <a:r>
              <a:rPr lang="tr-TR" sz="2400" dirty="0"/>
              <a:t> </a:t>
            </a:r>
            <a:r>
              <a:rPr lang="tr-TR" sz="2400" dirty="0" err="1"/>
              <a:t>that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comprehensive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global, </a:t>
            </a:r>
            <a:r>
              <a:rPr lang="tr-TR" sz="2400" dirty="0" err="1"/>
              <a:t>national</a:t>
            </a:r>
            <a:r>
              <a:rPr lang="tr-TR" sz="2400" dirty="0"/>
              <a:t>, </a:t>
            </a:r>
            <a:r>
              <a:rPr lang="tr-TR" sz="2400" dirty="0" err="1"/>
              <a:t>multi-regional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sectoral</a:t>
            </a:r>
            <a:r>
              <a:rPr lang="tr-TR" sz="2400" dirty="0"/>
              <a:t> </a:t>
            </a:r>
            <a:r>
              <a:rPr lang="tr-TR" sz="2400" dirty="0" err="1"/>
              <a:t>policies</a:t>
            </a:r>
            <a:endParaRPr lang="tr-TR" sz="2400" dirty="0"/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55189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E329CBD-B329-4FEA-B8B1-E30E260F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Reference </a:t>
            </a:r>
            <a:r>
              <a:rPr lang="tr-TR" dirty="0" err="1"/>
              <a:t>Concentration</a:t>
            </a:r>
            <a:r>
              <a:rPr lang="tr-TR" dirty="0"/>
              <a:t> </a:t>
            </a:r>
            <a:r>
              <a:rPr lang="tr-TR" dirty="0" err="1"/>
              <a:t>Pathways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74AF79-C42D-4B1A-B8B8-2C1A62548A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constraints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expressed</a:t>
            </a:r>
            <a:r>
              <a:rPr lang="tr-TR" sz="2400" dirty="0"/>
              <a:t> </a:t>
            </a:r>
            <a:r>
              <a:rPr lang="tr-TR" sz="2400" dirty="0" err="1"/>
              <a:t>relative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either</a:t>
            </a:r>
            <a:r>
              <a:rPr lang="tr-TR" sz="2400" dirty="0"/>
              <a:t> </a:t>
            </a:r>
          </a:p>
          <a:p>
            <a:pPr lvl="1"/>
            <a:r>
              <a:rPr lang="tr-TR" sz="2400" dirty="0" err="1"/>
              <a:t>National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reference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trajectories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</a:p>
          <a:p>
            <a:pPr lvl="1"/>
            <a:r>
              <a:rPr lang="tr-TR" sz="2400" dirty="0" err="1"/>
              <a:t>National</a:t>
            </a:r>
            <a:r>
              <a:rPr lang="tr-TR" sz="2400" dirty="0"/>
              <a:t> </a:t>
            </a:r>
            <a:r>
              <a:rPr lang="tr-TR" sz="2400" dirty="0" err="1"/>
              <a:t>historic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levels</a:t>
            </a:r>
            <a:endParaRPr lang="tr-TR" sz="2400" dirty="0"/>
          </a:p>
          <a:p>
            <a:r>
              <a:rPr lang="tr-TR" sz="2400" dirty="0" err="1"/>
              <a:t>Uncertainties</a:t>
            </a:r>
            <a:r>
              <a:rPr lang="tr-TR" sz="2400" dirty="0"/>
              <a:t> can be </a:t>
            </a:r>
            <a:r>
              <a:rPr lang="tr-TR" sz="2400" dirty="0" err="1"/>
              <a:t>reduced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analysis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technical</a:t>
            </a:r>
            <a:r>
              <a:rPr lang="tr-TR" sz="2400" dirty="0"/>
              <a:t> </a:t>
            </a:r>
            <a:r>
              <a:rPr lang="tr-TR" sz="2400" dirty="0" err="1"/>
              <a:t>clarifications</a:t>
            </a:r>
            <a:r>
              <a:rPr lang="tr-TR" sz="2400" dirty="0"/>
              <a:t> in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accounting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endParaRPr lang="tr-TR" sz="2400" dirty="0"/>
          </a:p>
          <a:p>
            <a:r>
              <a:rPr lang="tr-TR" sz="2400" dirty="0" err="1"/>
              <a:t>Other</a:t>
            </a:r>
            <a:r>
              <a:rPr lang="tr-TR" sz="2400" dirty="0"/>
              <a:t> </a:t>
            </a:r>
            <a:r>
              <a:rPr lang="tr-TR" sz="2400" dirty="0" err="1"/>
              <a:t>uncertainties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harder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reduce</a:t>
            </a:r>
            <a:r>
              <a:rPr lang="tr-TR" sz="2400" dirty="0"/>
              <a:t> as </a:t>
            </a:r>
            <a:r>
              <a:rPr lang="tr-TR" sz="2400" dirty="0" err="1"/>
              <a:t>they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result</a:t>
            </a:r>
            <a:r>
              <a:rPr lang="tr-TR" sz="2400" dirty="0"/>
              <a:t> of </a:t>
            </a:r>
            <a:r>
              <a:rPr lang="tr-TR" sz="2400" dirty="0" err="1"/>
              <a:t>political</a:t>
            </a:r>
            <a:r>
              <a:rPr lang="tr-TR" sz="2400" dirty="0"/>
              <a:t> </a:t>
            </a:r>
            <a:r>
              <a:rPr lang="tr-TR" sz="2400" dirty="0" err="1"/>
              <a:t>choices</a:t>
            </a:r>
            <a:endParaRPr lang="tr-TR" sz="2400" dirty="0"/>
          </a:p>
          <a:p>
            <a:endParaRPr lang="tr-TR" sz="2400" dirty="0"/>
          </a:p>
          <a:p>
            <a:endParaRPr lang="tr-TR" sz="24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2E2A46C-0FAB-4D2C-B17D-F54C2E2FD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0634"/>
            <a:ext cx="5910667" cy="281673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69D3D46-369A-4645-84C3-87A2149C6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12" y="1350114"/>
            <a:ext cx="6386155" cy="49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3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60E7D71-C357-462E-873C-7789ED787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Impacts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874D9F-0961-48C7-9868-17790872B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179565" cy="4935538"/>
          </a:xfrm>
        </p:spPr>
        <p:txBody>
          <a:bodyPr/>
          <a:lstStyle/>
          <a:p>
            <a:r>
              <a:rPr lang="en-US" sz="2400" dirty="0"/>
              <a:t>Climate impacts are consequences and effects of climate change on nature and society</a:t>
            </a:r>
            <a:r>
              <a:rPr lang="tr-TR" sz="2400" dirty="0"/>
              <a:t> </a:t>
            </a:r>
            <a:r>
              <a:rPr lang="tr-TR" sz="2400" dirty="0" err="1"/>
              <a:t>such</a:t>
            </a:r>
            <a:r>
              <a:rPr lang="tr-TR" sz="2400" dirty="0"/>
              <a:t> as:</a:t>
            </a:r>
          </a:p>
          <a:p>
            <a:pPr lvl="1"/>
            <a:r>
              <a:rPr lang="tr-TR" sz="2400" dirty="0" err="1"/>
              <a:t>Changed</a:t>
            </a:r>
            <a:r>
              <a:rPr lang="tr-TR" sz="2400" dirty="0"/>
              <a:t> </a:t>
            </a:r>
            <a:r>
              <a:rPr lang="tr-TR" sz="2400" dirty="0" err="1"/>
              <a:t>agricultural</a:t>
            </a:r>
            <a:r>
              <a:rPr lang="tr-TR" sz="2400" dirty="0"/>
              <a:t> </a:t>
            </a:r>
            <a:r>
              <a:rPr lang="tr-TR" sz="2400" dirty="0" err="1"/>
              <a:t>yields</a:t>
            </a:r>
            <a:endParaRPr lang="tr-TR" sz="2400" dirty="0"/>
          </a:p>
          <a:p>
            <a:pPr lvl="1"/>
            <a:r>
              <a:rPr lang="tr-TR" sz="2400" dirty="0" err="1"/>
              <a:t>Increased</a:t>
            </a:r>
            <a:r>
              <a:rPr lang="tr-TR" sz="2400" dirty="0"/>
              <a:t> </a:t>
            </a:r>
            <a:r>
              <a:rPr lang="tr-TR" sz="2400" dirty="0" err="1"/>
              <a:t>floods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droughts</a:t>
            </a:r>
            <a:endParaRPr lang="tr-TR" sz="2400" dirty="0"/>
          </a:p>
          <a:p>
            <a:pPr lvl="1"/>
            <a:r>
              <a:rPr lang="tr-TR" sz="2400" dirty="0" err="1"/>
              <a:t>Coral</a:t>
            </a:r>
            <a:r>
              <a:rPr lang="tr-TR" sz="2400" dirty="0"/>
              <a:t> </a:t>
            </a:r>
            <a:r>
              <a:rPr lang="tr-TR" sz="2400" dirty="0" err="1"/>
              <a:t>reef</a:t>
            </a:r>
            <a:r>
              <a:rPr lang="tr-TR" sz="2400" dirty="0"/>
              <a:t> </a:t>
            </a:r>
            <a:r>
              <a:rPr lang="tr-TR" sz="2400" dirty="0" err="1"/>
              <a:t>bleaching</a:t>
            </a:r>
            <a:endParaRPr lang="tr-TR" sz="2400" dirty="0"/>
          </a:p>
          <a:p>
            <a:r>
              <a:rPr lang="tr-TR" sz="2400" dirty="0" err="1"/>
              <a:t>Requires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integrated</a:t>
            </a:r>
            <a:r>
              <a:rPr lang="tr-TR" sz="2400" dirty="0"/>
              <a:t> </a:t>
            </a:r>
            <a:r>
              <a:rPr lang="tr-TR" sz="2400" dirty="0" err="1"/>
              <a:t>usage</a:t>
            </a:r>
            <a:r>
              <a:rPr lang="tr-TR" sz="2400" dirty="0"/>
              <a:t> of </a:t>
            </a:r>
            <a:r>
              <a:rPr lang="tr-TR" sz="2400" dirty="0" err="1"/>
              <a:t>hydrological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resource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r>
              <a:rPr lang="tr-TR" sz="2400" dirty="0"/>
              <a:t> </a:t>
            </a:r>
            <a:r>
              <a:rPr lang="tr-TR" sz="2400" dirty="0" err="1"/>
              <a:t>planning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endParaRPr lang="tr-TR" sz="2400" dirty="0"/>
          </a:p>
          <a:p>
            <a:r>
              <a:rPr lang="tr-TR" sz="2400" dirty="0" err="1"/>
              <a:t>Identify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synergies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trade-offs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SDGs</a:t>
            </a:r>
            <a:r>
              <a:rPr lang="tr-TR" sz="2400" dirty="0"/>
              <a:t> </a:t>
            </a:r>
            <a:r>
              <a:rPr lang="tr-TR" sz="2400" dirty="0" err="1"/>
              <a:t>between</a:t>
            </a:r>
            <a:r>
              <a:rPr lang="tr-TR" sz="2400" dirty="0"/>
              <a:t> </a:t>
            </a:r>
            <a:r>
              <a:rPr lang="tr-TR" sz="2400" dirty="0" err="1"/>
              <a:t>countries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regions</a:t>
            </a:r>
            <a:endParaRPr lang="tr-TR" sz="2400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D1AD0CA-1CDD-48E9-AA38-1F17A833C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7245" y="2140128"/>
            <a:ext cx="6407322" cy="257774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E85F064-B3BD-4692-B4F2-9346015B0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245" y="502233"/>
            <a:ext cx="6293107" cy="6041383"/>
          </a:xfrm>
          <a:prstGeom prst="rect">
            <a:avLst/>
          </a:prstGeom>
        </p:spPr>
      </p:pic>
      <p:graphicFrame>
        <p:nvGraphicFramePr>
          <p:cNvPr id="16" name="Tablo 15">
            <a:extLst>
              <a:ext uri="{FF2B5EF4-FFF2-40B4-BE49-F238E27FC236}">
                <a16:creationId xmlns:a16="http://schemas.microsoft.com/office/drawing/2014/main" id="{9425DE5B-4105-4C9F-8257-5D20F8E1A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977787"/>
              </p:ext>
            </p:extLst>
          </p:nvPr>
        </p:nvGraphicFramePr>
        <p:xfrm>
          <a:off x="5667244" y="212940"/>
          <a:ext cx="6293109" cy="6432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388">
                  <a:extLst>
                    <a:ext uri="{9D8B030D-6E8A-4147-A177-3AD203B41FA5}">
                      <a16:colId xmlns:a16="http://schemas.microsoft.com/office/drawing/2014/main" val="3983457896"/>
                    </a:ext>
                  </a:extLst>
                </a:gridCol>
                <a:gridCol w="2718816">
                  <a:extLst>
                    <a:ext uri="{9D8B030D-6E8A-4147-A177-3AD203B41FA5}">
                      <a16:colId xmlns:a16="http://schemas.microsoft.com/office/drawing/2014/main" val="3173983231"/>
                    </a:ext>
                  </a:extLst>
                </a:gridCol>
                <a:gridCol w="2279905">
                  <a:extLst>
                    <a:ext uri="{9D8B030D-6E8A-4147-A177-3AD203B41FA5}">
                      <a16:colId xmlns:a16="http://schemas.microsoft.com/office/drawing/2014/main" val="565631428"/>
                    </a:ext>
                  </a:extLst>
                </a:gridCol>
              </a:tblGrid>
              <a:tr h="389186"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>
                          <a:effectLst/>
                        </a:rPr>
                        <a:t>Target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 dirty="0" err="1">
                          <a:effectLst/>
                        </a:rPr>
                        <a:t>Description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>
                          <a:effectLst/>
                        </a:rPr>
                        <a:t>Modeling: SDG vs. baseline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2080120"/>
                  </a:ext>
                </a:extLst>
              </a:tr>
              <a:tr h="261404">
                <a:tc gridSpan="2"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 dirty="0" err="1">
                          <a:effectLst/>
                        </a:rPr>
                        <a:t>Climate</a:t>
                      </a:r>
                      <a:r>
                        <a:rPr lang="tr-TR" sz="1600" u="none" strike="noStrike" dirty="0">
                          <a:effectLst/>
                        </a:rPr>
                        <a:t> </a:t>
                      </a:r>
                      <a:r>
                        <a:rPr lang="tr-TR" sz="1600" u="none" strike="noStrike" dirty="0" err="1">
                          <a:effectLst/>
                        </a:rPr>
                        <a:t>action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363894"/>
                  </a:ext>
                </a:extLst>
              </a:tr>
              <a:tr h="96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Global greenhouse gas (GHG) emissions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SDG 13.a: implement the commitment undertaken by to the United Nations Framework Convention on Climate Change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Set GHG emission budget and climate scenario accordingly. Baseline: no emission targets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6470687"/>
                  </a:ext>
                </a:extLst>
              </a:tr>
              <a:tr h="261404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Clean and affordable energy development scenarios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59631"/>
                  </a:ext>
                </a:extLst>
              </a:tr>
              <a:tr h="770916"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>
                          <a:effectLst/>
                        </a:rPr>
                        <a:t>Clean energy access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SDG 7.2: by 2030, 50 % share of renewable energy in the global energy mix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Set targets on share of renewables (wind, solar, geothermal). Baseline: no targets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6338549"/>
                  </a:ext>
                </a:extLst>
              </a:tr>
              <a:tr h="961781"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 dirty="0" err="1">
                          <a:effectLst/>
                        </a:rPr>
                        <a:t>Power</a:t>
                      </a:r>
                      <a:r>
                        <a:rPr lang="tr-TR" sz="1600" u="none" strike="noStrike" dirty="0">
                          <a:effectLst/>
                        </a:rPr>
                        <a:t> </a:t>
                      </a:r>
                      <a:r>
                        <a:rPr lang="tr-TR" sz="1600" u="none" strike="noStrike" dirty="0" err="1">
                          <a:effectLst/>
                        </a:rPr>
                        <a:t>plant</a:t>
                      </a:r>
                      <a:r>
                        <a:rPr lang="tr-TR" sz="1600" u="none" strike="noStrike" dirty="0">
                          <a:effectLst/>
                        </a:rPr>
                        <a:t> </a:t>
                      </a:r>
                      <a:r>
                        <a:rPr lang="tr-TR" sz="1600" u="none" strike="noStrike" dirty="0" err="1">
                          <a:effectLst/>
                        </a:rPr>
                        <a:t>cooling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SDG 7.b: by 2030, expand infrastructure and upgrade technology for supplying modern and sustainable energy services for all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Phase out of once-through cooling, imposing capacity constraint.  Baseline: no targets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721639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 dirty="0" err="1">
                          <a:effectLst/>
                        </a:rPr>
                        <a:t>Sustainable</a:t>
                      </a:r>
                      <a:r>
                        <a:rPr lang="tr-TR" sz="1600" u="none" strike="noStrike" dirty="0">
                          <a:effectLst/>
                        </a:rPr>
                        <a:t> </a:t>
                      </a:r>
                      <a:r>
                        <a:rPr lang="tr-TR" sz="1600" u="none" strike="noStrike" dirty="0" err="1">
                          <a:effectLst/>
                        </a:rPr>
                        <a:t>agriculture</a:t>
                      </a:r>
                      <a:r>
                        <a:rPr lang="tr-TR" sz="1600" u="none" strike="noStrike" dirty="0">
                          <a:effectLst/>
                        </a:rPr>
                        <a:t> </a:t>
                      </a:r>
                      <a:r>
                        <a:rPr lang="tr-TR" sz="1600" u="none" strike="noStrike" dirty="0" err="1">
                          <a:effectLst/>
                        </a:rPr>
                        <a:t>scenarios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075756"/>
                  </a:ext>
                </a:extLst>
              </a:tr>
              <a:tr h="96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Food and agriculture infrastructure access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SDG 2.4: by 2030, 100 % implementation of modern so-called smart irrigation technologies that increase productivity and production relative to 2015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SDG 2.4: constrain technologies with low efficiency to have zero capacity in 2030. Baseline: no smart irrigation technologies adopted before 2030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6200169"/>
                  </a:ext>
                </a:extLst>
              </a:tr>
            </a:tbl>
          </a:graphicData>
        </a:graphic>
      </p:graphicFrame>
      <p:graphicFrame>
        <p:nvGraphicFramePr>
          <p:cNvPr id="18" name="Tablo 17">
            <a:extLst>
              <a:ext uri="{FF2B5EF4-FFF2-40B4-BE49-F238E27FC236}">
                <a16:creationId xmlns:a16="http://schemas.microsoft.com/office/drawing/2014/main" id="{FD6F290E-18B1-43A1-A836-6A6A4EFF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585804"/>
              </p:ext>
            </p:extLst>
          </p:nvPr>
        </p:nvGraphicFramePr>
        <p:xfrm>
          <a:off x="5667243" y="212939"/>
          <a:ext cx="6293109" cy="6432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531">
                  <a:extLst>
                    <a:ext uri="{9D8B030D-6E8A-4147-A177-3AD203B41FA5}">
                      <a16:colId xmlns:a16="http://schemas.microsoft.com/office/drawing/2014/main" val="3983457896"/>
                    </a:ext>
                  </a:extLst>
                </a:gridCol>
                <a:gridCol w="2510875">
                  <a:extLst>
                    <a:ext uri="{9D8B030D-6E8A-4147-A177-3AD203B41FA5}">
                      <a16:colId xmlns:a16="http://schemas.microsoft.com/office/drawing/2014/main" val="4181343074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879615292"/>
                    </a:ext>
                  </a:extLst>
                </a:gridCol>
              </a:tblGrid>
              <a:tr h="659939"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>
                          <a:effectLst/>
                        </a:rPr>
                        <a:t>Target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 dirty="0" err="1">
                          <a:effectLst/>
                        </a:rPr>
                        <a:t>Description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>
                          <a:effectLst/>
                        </a:rPr>
                        <a:t>Modeling: SDG vs. baseline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2080120"/>
                  </a:ext>
                </a:extLst>
              </a:tr>
              <a:tr h="568529">
                <a:tc gridSpan="3"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 dirty="0" err="1">
                          <a:effectLst/>
                        </a:rPr>
                        <a:t>Water</a:t>
                      </a:r>
                      <a:r>
                        <a:rPr lang="tr-TR" sz="1600" u="none" strike="noStrike" dirty="0">
                          <a:effectLst/>
                        </a:rPr>
                        <a:t> </a:t>
                      </a:r>
                      <a:r>
                        <a:rPr lang="tr-TR" sz="1600" u="none" strike="noStrike" dirty="0" err="1">
                          <a:effectLst/>
                        </a:rPr>
                        <a:t>sector</a:t>
                      </a:r>
                      <a:r>
                        <a:rPr lang="tr-TR" sz="1600" u="none" strike="noStrike" dirty="0">
                          <a:effectLst/>
                        </a:rPr>
                        <a:t> </a:t>
                      </a:r>
                      <a:r>
                        <a:rPr lang="tr-TR" sz="1600" u="none" strike="noStrike" dirty="0" err="1">
                          <a:effectLst/>
                        </a:rPr>
                        <a:t>development</a:t>
                      </a:r>
                      <a:r>
                        <a:rPr lang="tr-TR" sz="1600" u="none" strike="noStrike" dirty="0">
                          <a:effectLst/>
                        </a:rPr>
                        <a:t> </a:t>
                      </a:r>
                      <a:r>
                        <a:rPr lang="tr-TR" sz="1600" u="none" strike="noStrike" dirty="0" err="1">
                          <a:effectLst/>
                        </a:rPr>
                        <a:t>scenarios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87179"/>
                  </a:ext>
                </a:extLst>
              </a:tr>
              <a:tr h="2601824"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>
                          <a:effectLst/>
                        </a:rPr>
                        <a:t>Sustainable water withdrawals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SDG 6.6: by 2020, protect and restore water-related ecosystems, including mountains, forests, wetlands, rivers, aquifers and lakes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Minimum of 20 % of monthly natural flow left in rivers and aquifers by 2030. Set sustainable levels of groundwater extractions (also in baseline)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225679"/>
                  </a:ext>
                </a:extLst>
              </a:tr>
              <a:tr h="2601824">
                <a:tc>
                  <a:txBody>
                    <a:bodyPr/>
                    <a:lstStyle/>
                    <a:p>
                      <a:pPr algn="l" fontAlgn="b"/>
                      <a:r>
                        <a:rPr lang="tr-TR" sz="1600" u="none" strike="noStrike">
                          <a:effectLst/>
                        </a:rPr>
                        <a:t>Wastewater treatment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SDG 6.3: by 2030, improve water quality by reducing pollution, halving the proportion of untreated wastewater and substantially increasing recycling and safe reuse globally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Treat half of return flows treated by 2030; recycle one-quarter of return flows. Baseline: no targets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49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94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DC2872-591E-4F30-ADEE-0955D3F6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Transition</a:t>
            </a:r>
            <a:r>
              <a:rPr lang="tr-TR" dirty="0"/>
              <a:t> in </a:t>
            </a:r>
            <a:r>
              <a:rPr lang="tr-TR" dirty="0" err="1"/>
              <a:t>Modelling</a:t>
            </a:r>
            <a:r>
              <a:rPr lang="tr-TR" dirty="0"/>
              <a:t> </a:t>
            </a:r>
            <a:r>
              <a:rPr lang="tr-TR" dirty="0" err="1"/>
              <a:t>Practices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195870-5769-4837-A925-55F15950D5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Scientists</a:t>
            </a:r>
            <a:r>
              <a:rPr lang="tr-TR" sz="2400" dirty="0"/>
              <a:t> </a:t>
            </a:r>
            <a:r>
              <a:rPr lang="tr-TR" sz="2400" dirty="0" err="1"/>
              <a:t>communicate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policy</a:t>
            </a:r>
            <a:r>
              <a:rPr lang="tr-TR" sz="2400" dirty="0"/>
              <a:t> arena </a:t>
            </a:r>
            <a:r>
              <a:rPr lang="tr-TR" sz="2400" dirty="0" err="1"/>
              <a:t>using</a:t>
            </a:r>
            <a:r>
              <a:rPr lang="tr-TR" sz="2400" dirty="0"/>
              <a:t> </a:t>
            </a:r>
            <a:r>
              <a:rPr lang="tr-TR" sz="2400" dirty="0" err="1"/>
              <a:t>their</a:t>
            </a:r>
            <a:r>
              <a:rPr lang="tr-TR" sz="2400" dirty="0"/>
              <a:t> </a:t>
            </a:r>
            <a:r>
              <a:rPr lang="tr-TR" sz="2400" dirty="0" err="1"/>
              <a:t>modelling</a:t>
            </a:r>
            <a:r>
              <a:rPr lang="tr-TR" sz="2400" dirty="0"/>
              <a:t> </a:t>
            </a:r>
            <a:r>
              <a:rPr lang="tr-TR" sz="2400" dirty="0" err="1"/>
              <a:t>results</a:t>
            </a:r>
            <a:endParaRPr lang="tr-TR" sz="2400" dirty="0"/>
          </a:p>
          <a:p>
            <a:r>
              <a:rPr lang="tr-TR" sz="2400" dirty="0" err="1"/>
              <a:t>Sectoral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regional</a:t>
            </a:r>
            <a:r>
              <a:rPr lang="tr-TR" sz="2400" dirty="0"/>
              <a:t> </a:t>
            </a:r>
            <a:r>
              <a:rPr lang="tr-TR" sz="2400" dirty="0" err="1"/>
              <a:t>interconnected</a:t>
            </a:r>
            <a:r>
              <a:rPr lang="tr-TR" sz="2400" dirty="0"/>
              <a:t> </a:t>
            </a:r>
            <a:r>
              <a:rPr lang="tr-TR" sz="2400" dirty="0" err="1"/>
              <a:t>networks</a:t>
            </a:r>
            <a:r>
              <a:rPr lang="tr-TR" sz="2400" dirty="0"/>
              <a:t> </a:t>
            </a:r>
            <a:r>
              <a:rPr lang="tr-TR" sz="2400" dirty="0" err="1"/>
              <a:t>resulted</a:t>
            </a:r>
            <a:r>
              <a:rPr lang="tr-TR" sz="2400" dirty="0"/>
              <a:t> in </a:t>
            </a:r>
            <a:r>
              <a:rPr lang="tr-TR" sz="2400" dirty="0" err="1"/>
              <a:t>paradigm</a:t>
            </a:r>
            <a:r>
              <a:rPr lang="tr-TR" sz="2400" dirty="0"/>
              <a:t> </a:t>
            </a:r>
            <a:r>
              <a:rPr lang="tr-TR" sz="2400" dirty="0" err="1"/>
              <a:t>shifts</a:t>
            </a:r>
            <a:r>
              <a:rPr lang="tr-TR" sz="2400" dirty="0"/>
              <a:t>:</a:t>
            </a:r>
          </a:p>
          <a:p>
            <a:pPr lvl="1"/>
            <a:r>
              <a:rPr lang="tr-TR" sz="2400" dirty="0" err="1"/>
              <a:t>Increasing</a:t>
            </a:r>
            <a:r>
              <a:rPr lang="tr-TR" sz="2400" dirty="0"/>
              <a:t> </a:t>
            </a:r>
            <a:r>
              <a:rPr lang="tr-TR" sz="2400" dirty="0" err="1"/>
              <a:t>complexity</a:t>
            </a:r>
            <a:r>
              <a:rPr lang="tr-TR" sz="2400" dirty="0"/>
              <a:t> </a:t>
            </a:r>
            <a:r>
              <a:rPr lang="tr-TR" sz="2400" dirty="0" err="1"/>
              <a:t>that</a:t>
            </a:r>
            <a:r>
              <a:rPr lang="tr-TR" sz="2400" dirty="0"/>
              <a:t> </a:t>
            </a:r>
            <a:r>
              <a:rPr lang="tr-TR" sz="2400" dirty="0" err="1"/>
              <a:t>requires</a:t>
            </a:r>
            <a:r>
              <a:rPr lang="tr-TR" sz="2400" dirty="0"/>
              <a:t> </a:t>
            </a:r>
            <a:r>
              <a:rPr lang="tr-TR" sz="2400" dirty="0" err="1"/>
              <a:t>social</a:t>
            </a:r>
            <a:r>
              <a:rPr lang="tr-TR" sz="2400" dirty="0"/>
              <a:t> </a:t>
            </a:r>
            <a:r>
              <a:rPr lang="tr-TR" sz="2400" dirty="0" err="1"/>
              <a:t>sciences</a:t>
            </a:r>
            <a:r>
              <a:rPr lang="tr-TR" sz="2400" dirty="0"/>
              <a:t> </a:t>
            </a:r>
            <a:r>
              <a:rPr lang="tr-TR" sz="2400" dirty="0" err="1"/>
              <a:t>besides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techno-economical</a:t>
            </a:r>
            <a:r>
              <a:rPr lang="tr-TR" sz="2400" dirty="0"/>
              <a:t> </a:t>
            </a:r>
            <a:r>
              <a:rPr lang="tr-TR" sz="2400" dirty="0" err="1"/>
              <a:t>aspects</a:t>
            </a:r>
            <a:endParaRPr lang="tr-TR" sz="2400" dirty="0"/>
          </a:p>
          <a:p>
            <a:pPr lvl="1"/>
            <a:r>
              <a:rPr lang="tr-TR" sz="2400" dirty="0" err="1"/>
              <a:t>Nexus</a:t>
            </a:r>
            <a:r>
              <a:rPr lang="tr-TR" sz="2400" dirty="0"/>
              <a:t> </a:t>
            </a:r>
            <a:r>
              <a:rPr lang="tr-TR" sz="2400" dirty="0" err="1"/>
              <a:t>issues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interaction</a:t>
            </a:r>
            <a:r>
              <a:rPr lang="tr-TR" sz="2400" dirty="0"/>
              <a:t> </a:t>
            </a:r>
            <a:r>
              <a:rPr lang="tr-TR" sz="2400" dirty="0" err="1"/>
              <a:t>accross</a:t>
            </a:r>
            <a:r>
              <a:rPr lang="tr-TR" sz="2400" dirty="0"/>
              <a:t> </a:t>
            </a:r>
            <a:r>
              <a:rPr lang="tr-TR" sz="2400" dirty="0" err="1"/>
              <a:t>sectors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more</a:t>
            </a:r>
            <a:r>
              <a:rPr lang="tr-TR" sz="2400" dirty="0"/>
              <a:t> </a:t>
            </a:r>
            <a:r>
              <a:rPr lang="tr-TR" sz="2400" dirty="0" err="1"/>
              <a:t>detailed</a:t>
            </a:r>
            <a:r>
              <a:rPr lang="tr-TR" sz="2400" dirty="0"/>
              <a:t> </a:t>
            </a:r>
            <a:r>
              <a:rPr lang="tr-TR" sz="2400" dirty="0" err="1"/>
              <a:t>spatial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temporal</a:t>
            </a:r>
            <a:r>
              <a:rPr lang="tr-TR" sz="2400" dirty="0"/>
              <a:t> </a:t>
            </a:r>
            <a:r>
              <a:rPr lang="tr-TR" sz="2400" dirty="0" err="1"/>
              <a:t>resolution</a:t>
            </a:r>
            <a:endParaRPr lang="tr-TR" sz="2400" dirty="0"/>
          </a:p>
          <a:p>
            <a:pPr lvl="1"/>
            <a:r>
              <a:rPr lang="tr-TR" sz="2400" dirty="0" err="1"/>
              <a:t>Transparency</a:t>
            </a:r>
            <a:r>
              <a:rPr lang="tr-TR" sz="2400" dirty="0"/>
              <a:t>, </a:t>
            </a:r>
            <a:r>
              <a:rPr lang="tr-TR" sz="2400" dirty="0" err="1"/>
              <a:t>reproducibility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intelligibility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development</a:t>
            </a:r>
            <a:r>
              <a:rPr lang="tr-TR" sz="2400" dirty="0"/>
              <a:t> of </a:t>
            </a:r>
            <a:r>
              <a:rPr lang="tr-TR" sz="2400" dirty="0" err="1"/>
              <a:t>open-source</a:t>
            </a:r>
            <a:r>
              <a:rPr lang="tr-TR" sz="2400" dirty="0"/>
              <a:t> software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tools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3FA0F31-F3E1-49AA-8D92-7588E7349A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0558" y="1371600"/>
            <a:ext cx="4935538" cy="493553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B13A6EFF-28BB-47DA-A2B2-C02ECEE87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3" y="1371599"/>
            <a:ext cx="5619600" cy="49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0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KB">
  <a:themeElements>
    <a:clrScheme name="Custom 14">
      <a:dk1>
        <a:srgbClr val="000000"/>
      </a:dk1>
      <a:lt1>
        <a:srgbClr val="FFFFFF"/>
      </a:lt1>
      <a:dk2>
        <a:srgbClr val="0000CC"/>
      </a:dk2>
      <a:lt2>
        <a:srgbClr val="B2B2B2"/>
      </a:lt2>
      <a:accent1>
        <a:srgbClr val="006699"/>
      </a:accent1>
      <a:accent2>
        <a:srgbClr val="A50021"/>
      </a:accent2>
      <a:accent3>
        <a:srgbClr val="33CC33"/>
      </a:accent3>
      <a:accent4>
        <a:srgbClr val="FF9933"/>
      </a:accent4>
      <a:accent5>
        <a:srgbClr val="9933FF"/>
      </a:accent5>
      <a:accent6>
        <a:srgbClr val="FFFF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TKB" id="{C0253A87-15AE-4E2E-971F-9FC016CD33A9}" vid="{8EC7D9B9-03C8-4F14-962C-C693A675A2F7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ETKB</Template>
  <TotalTime>2739</TotalTime>
  <Words>3532</Words>
  <Application>Microsoft Office PowerPoint</Application>
  <PresentationFormat>Geniş ekran</PresentationFormat>
  <Paragraphs>197</Paragraphs>
  <Slides>20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3" baseType="lpstr">
      <vt:lpstr>Arial</vt:lpstr>
      <vt:lpstr>Calibri</vt:lpstr>
      <vt:lpstr>ETKB</vt:lpstr>
      <vt:lpstr>Energy and Climate Modeling Methods and Tools</vt:lpstr>
      <vt:lpstr>Climate Scenarios</vt:lpstr>
      <vt:lpstr>Choice experiments</vt:lpstr>
      <vt:lpstr>Climate Change and the Earth System</vt:lpstr>
      <vt:lpstr>Earth System Feedbacks</vt:lpstr>
      <vt:lpstr>Climate Change Scenarios</vt:lpstr>
      <vt:lpstr>Reference Concentration Pathways</vt:lpstr>
      <vt:lpstr>Climate Change Impacts</vt:lpstr>
      <vt:lpstr>Transition in Modelling Practices</vt:lpstr>
      <vt:lpstr>Energy Behavior</vt:lpstr>
      <vt:lpstr>Climate Modeling</vt:lpstr>
      <vt:lpstr>Climate Extreme Events</vt:lpstr>
      <vt:lpstr>Earth System Modeling</vt:lpstr>
      <vt:lpstr>Net-zero Carbon Emissions</vt:lpstr>
      <vt:lpstr>Climate Science and Policy Interaction</vt:lpstr>
      <vt:lpstr>Energy Transition</vt:lpstr>
      <vt:lpstr>Modeling Tools</vt:lpstr>
      <vt:lpstr>Limitations of Energy Modeling</vt:lpstr>
      <vt:lpstr>Model Scales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Enerji Arz Stratejilerinin ve Genel Çevresel Etkilerinin Modellenmesi (MESSAGE)</dc:title>
  <dc:creator>Görkem Güngör</dc:creator>
  <cp:lastModifiedBy>Görkem Güngör</cp:lastModifiedBy>
  <cp:revision>355</cp:revision>
  <dcterms:created xsi:type="dcterms:W3CDTF">2021-08-19T05:48:26Z</dcterms:created>
  <dcterms:modified xsi:type="dcterms:W3CDTF">2022-12-28T12:43:08Z</dcterms:modified>
</cp:coreProperties>
</file>